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74" r:id="rId4"/>
    <p:sldId id="275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7" r:id="rId21"/>
    <p:sldId id="276" r:id="rId22"/>
    <p:sldId id="273" r:id="rId2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7414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feal.ba/en/technical-catalogs/" TargetMode="External"/><Relationship Id="rId13" Type="http://schemas.openxmlformats.org/officeDocument/2006/relationships/hyperlink" Target="https://feal.ba/en/systems/railings/" TargetMode="External"/><Relationship Id="rId3" Type="http://schemas.openxmlformats.org/officeDocument/2006/relationships/hyperlink" Target="https://www.koemmerling.com/en/products/pvc-u/fit-for-future/koemmerling-76-centre-seal-premium-performance-in-a-slim-installation-depth/" TargetMode="External"/><Relationship Id="rId7" Type="http://schemas.openxmlformats.org/officeDocument/2006/relationships/hyperlink" Target="https://www.koemmerling.com/en/products/pvc-u/sliding-systems/lift/sliding-systems/premidoor-88/aluclip-5/" TargetMode="External"/><Relationship Id="rId12" Type="http://schemas.openxmlformats.org/officeDocument/2006/relationships/hyperlink" Target="https://feal.ba/en/systems/shutters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koemmerling.com/en/products/pvc-u/window-residential-door-systems/88-mm-systems/koemmerling-88-centre-seal/koemmerling-88-prostratotec-passive-house-windows-in-color-certified-by-phi-dr-feist/" TargetMode="External"/><Relationship Id="rId11" Type="http://schemas.openxmlformats.org/officeDocument/2006/relationships/hyperlink" Target="https://feal.ba/en/systems/facades/" TargetMode="External"/><Relationship Id="rId5" Type="http://schemas.openxmlformats.org/officeDocument/2006/relationships/hyperlink" Target="https://www.koemmerling.com/cms16/files/Koemmerling-88-centre-seal-AluClip-brochure-2421130372-0323-web.pdf?download=1" TargetMode="External"/><Relationship Id="rId15" Type="http://schemas.openxmlformats.org/officeDocument/2006/relationships/hyperlink" Target="https://www.alumil.com/greece/en/company/certifications" TargetMode="External"/><Relationship Id="rId10" Type="http://schemas.openxmlformats.org/officeDocument/2006/relationships/hyperlink" Target="https://feal.ba/en/systems/aluminium-windows-and-doors/" TargetMode="External"/><Relationship Id="rId4" Type="http://schemas.openxmlformats.org/officeDocument/2006/relationships/hyperlink" Target="https://www.koemmerling.com/cms16/files/Koemmerling-88-centre-seal-main-brochure-2421130370-0825-web.pdf?download=1" TargetMode="External"/><Relationship Id="rId9" Type="http://schemas.openxmlformats.org/officeDocument/2006/relationships/hyperlink" Target="https://feal.ba/wp-content/uploads/2025/katalozi/aluminijski-prozori-i-vrata/TERMO-85-S-Plus.pdf" TargetMode="External"/><Relationship Id="rId14" Type="http://schemas.openxmlformats.org/officeDocument/2006/relationships/hyperlink" Target="https://www.alumil.com/greece/en/aluminium-systems/all-architectural-aluminium-systems/hinged-insulated-system-supreme-s91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koemmerling.com/en/our-values/environmental-certificates/" TargetMode="External"/><Relationship Id="rId13" Type="http://schemas.openxmlformats.org/officeDocument/2006/relationships/hyperlink" Target="https://feal.ba/en/products/facade-systems-2/glass-facades/50-fk-2/" TargetMode="External"/><Relationship Id="rId3" Type="http://schemas.openxmlformats.org/officeDocument/2006/relationships/hyperlink" Target="https://www.koemmerling.com/cms16/files/Koemmerling-88-centre-seal-main-brochure-2421130370-0825-web.pdf?download=1" TargetMode="External"/><Relationship Id="rId7" Type="http://schemas.openxmlformats.org/officeDocument/2006/relationships/hyperlink" Target="https://www.koemmerling.com/en/products/pvc-u/sliding-systems/lift/sliding-systems/premidoor-88/aluclip-5/" TargetMode="External"/><Relationship Id="rId12" Type="http://schemas.openxmlformats.org/officeDocument/2006/relationships/hyperlink" Target="https://feal.ba/en/products/window-and-door-systems/sliding-door/thermo-120-2/" TargetMode="External"/><Relationship Id="rId17" Type="http://schemas.openxmlformats.org/officeDocument/2006/relationships/hyperlink" Target="https://www.alumil.com/greece/en/company/certifications" TargetMode="External"/><Relationship Id="rId2" Type="http://schemas.openxmlformats.org/officeDocument/2006/relationships/hyperlink" Target="https://www.koemmerling.com/en/products/pvc-u/fit-for-future/koemmerling-76-centre-seal-premium-performance-in-a-slim-installation-depth/" TargetMode="External"/><Relationship Id="rId16" Type="http://schemas.openxmlformats.org/officeDocument/2006/relationships/hyperlink" Target="https://www.alumil.com/greece/en/aluminium-systems/all-architectural-aluminium-systems/hinged-insulated-system-supreme-s91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koemmerling.com/cms16/files/Koemmerling-proStratoTec-brochure-2421130317-0723-web-1.pdf?download=1" TargetMode="External"/><Relationship Id="rId11" Type="http://schemas.openxmlformats.org/officeDocument/2006/relationships/hyperlink" Target="https://feal.ba/en/products/window-and-door-systems/aluminum-windows/thermo-85-s-plus/" TargetMode="External"/><Relationship Id="rId5" Type="http://schemas.openxmlformats.org/officeDocument/2006/relationships/hyperlink" Target="https://www.koemmerling.com/en/products/pvc-u/window-residential-door-systems/88-mm-systems/koemmerling-88-centre-seal/koemmerling-88-prostratotec-passive-house-windows-in-color-certified-by-phi-dr-feist/" TargetMode="External"/><Relationship Id="rId15" Type="http://schemas.openxmlformats.org/officeDocument/2006/relationships/hyperlink" Target="https://feal.ba/en/products/fencing-systems/" TargetMode="External"/><Relationship Id="rId10" Type="http://schemas.openxmlformats.org/officeDocument/2006/relationships/hyperlink" Target="https://feal.ba/en/quality-control/" TargetMode="External"/><Relationship Id="rId4" Type="http://schemas.openxmlformats.org/officeDocument/2006/relationships/hyperlink" Target="https://www.koemmerling.com/cms16/files/Koemmerling-88-centre-seal-AluClip-brochure-2421130372-0323-web.pdf?download=1" TargetMode="External"/><Relationship Id="rId9" Type="http://schemas.openxmlformats.org/officeDocument/2006/relationships/hyperlink" Target="https://feal.ba/en/technical-catalogs/" TargetMode="External"/><Relationship Id="rId14" Type="http://schemas.openxmlformats.org/officeDocument/2006/relationships/hyperlink" Target="https://feal.ba/en/products/sun-protection/aluminum-shutters/g-45-2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5577840" cy="6858000"/>
          </a:xfrm>
          <a:prstGeom prst="rect">
            <a:avLst/>
          </a:prstGeom>
          <a:solidFill>
            <a:srgbClr val="111111">
              <a:alpha val="9600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dirty="0"/>
          </a:p>
        </p:txBody>
      </p:sp>
      <p:sp>
        <p:nvSpPr>
          <p:cNvPr id="4" name="Shape 1"/>
          <p:cNvSpPr/>
          <p:nvPr/>
        </p:nvSpPr>
        <p:spPr>
          <a:xfrm>
            <a:off x="502920" y="502920"/>
            <a:ext cx="914400" cy="146304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502920" y="1234440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530352" y="3721608"/>
            <a:ext cx="4480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PVC &amp; Aluminium Systems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30352" y="3886200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DDDDDD"/>
                </a:solidFill>
              </a:rPr>
              <a:t>Window, door, sliding, facade, shutter and railing solutions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30352" y="5138928"/>
            <a:ext cx="3840480" cy="0"/>
          </a:xfrm>
          <a:prstGeom prst="line">
            <a:avLst/>
          </a:prstGeom>
          <a:noFill/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530352" y="5376672"/>
            <a:ext cx="4343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DDDDD"/>
                </a:solidFill>
              </a:rPr>
              <a:t> Windoor  |  Nikšić, Montenegro</a:t>
            </a:r>
            <a:endParaRPr lang="en-US" sz="10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7C766F4-88B5-1213-2A5C-61FC2B5FC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292" y="914400"/>
            <a:ext cx="4480560" cy="211765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6B1E4F5-842E-EAE8-C41D-2B7F4E195900}"/>
              </a:ext>
            </a:extLst>
          </p:cNvPr>
          <p:cNvSpPr txBox="1"/>
          <p:nvPr/>
        </p:nvSpPr>
        <p:spPr>
          <a:xfrm>
            <a:off x="7076661" y="609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DA98558-8303-0C9B-2B83-613DD7848A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1392" y="845933"/>
            <a:ext cx="3221078" cy="322107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7812FDD-0452-DAA6-1FB1-B082FA742F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1393" y="4050792"/>
            <a:ext cx="3221078" cy="116637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EF5CB6C-1E17-166A-25E3-E7ECD4B69E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1392" y="5168233"/>
            <a:ext cx="3221078" cy="128297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7BA46CCC-A3A7-32DB-CFDB-363BC50097D9}"/>
              </a:ext>
            </a:extLst>
          </p:cNvPr>
          <p:cNvSpPr txBox="1"/>
          <p:nvPr/>
        </p:nvSpPr>
        <p:spPr>
          <a:xfrm>
            <a:off x="7793399" y="406795"/>
            <a:ext cx="19620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600" b="1" dirty="0">
                <a:solidFill>
                  <a:schemeClr val="bg1"/>
                </a:solidFill>
              </a:rPr>
              <a:t>Our partners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02920" y="25603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Windoor  |  Nikšić, Montenegro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109960" y="22860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defRPr sz="1500" b="1">
                <a:solidFill>
                  <a:srgbClr val="BE0000"/>
                </a:solidFill>
              </a:defRPr>
            </a:pPr>
            <a:r>
              <a:t>01</a:t>
            </a:r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Windoor at a glance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530352" y="1005840"/>
            <a:ext cx="6766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66666"/>
                </a:solidFill>
              </a:rPr>
              <a:t>Production and installation partner for premium residential and commercial projects</a:t>
            </a:r>
            <a:endParaRPr lang="en-US" sz="1000" dirty="0"/>
          </a:p>
        </p:txBody>
      </p:sp>
      <p:pic>
        <p:nvPicPr>
          <p:cNvPr id="7" name="Image 0" descr="/mnt/data/a_wide_photorealistic_interior_lobby_or_modern_bu.png"/>
          <p:cNvPicPr>
            <a:picLocks noChangeAspect="1"/>
          </p:cNvPicPr>
          <p:nvPr/>
        </p:nvPicPr>
        <p:blipFill>
          <a:blip r:embed="rId3"/>
          <a:srcRect l="24698" r="24698"/>
          <a:stretch/>
        </p:blipFill>
        <p:spPr>
          <a:xfrm>
            <a:off x="6812280" y="502920"/>
            <a:ext cx="4892040" cy="54406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812280" y="502920"/>
            <a:ext cx="4892040" cy="5440680"/>
          </a:xfrm>
          <a:prstGeom prst="rect">
            <a:avLst/>
          </a:prstGeom>
          <a:solidFill>
            <a:srgbClr val="111111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594360" y="1600200"/>
            <a:ext cx="5623560" cy="2743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>
              <a:defRPr sz="1320" b="1">
                <a:solidFill>
                  <a:srgbClr val="0F0F0F"/>
                </a:solidFill>
              </a:defRPr>
            </a:pPr>
            <a:r>
              <a:rPr sz="1600" dirty="0"/>
              <a:t>Montenegro-based manufacturer and installer with more than 1</a:t>
            </a:r>
            <a:r>
              <a:rPr lang="sr-Latn-ME" sz="1600" dirty="0"/>
              <a:t>2</a:t>
            </a:r>
            <a:r>
              <a:rPr sz="1600" dirty="0"/>
              <a:t> years of experience in PVC and </a:t>
            </a:r>
            <a:r>
              <a:rPr sz="1600" dirty="0" err="1"/>
              <a:t>aluminium</a:t>
            </a:r>
            <a:r>
              <a:rPr sz="1600" dirty="0"/>
              <a:t> joinery.</a:t>
            </a:r>
            <a:endParaRPr lang="sr-Latn-ME" sz="1600" dirty="0"/>
          </a:p>
          <a:p>
            <a:pPr>
              <a:defRPr sz="1320" b="1">
                <a:solidFill>
                  <a:srgbClr val="0F0F0F"/>
                </a:solidFill>
              </a:defRPr>
            </a:pPr>
            <a:endParaRPr sz="1600" dirty="0"/>
          </a:p>
          <a:p>
            <a:pPr>
              <a:defRPr sz="1320">
                <a:solidFill>
                  <a:srgbClr val="5A5A5A"/>
                </a:solidFill>
              </a:defRPr>
            </a:pPr>
            <a:r>
              <a:rPr dirty="0"/>
              <a:t>Our profile portfolio covers </a:t>
            </a:r>
            <a:r>
              <a:rPr dirty="0" err="1"/>
              <a:t>Kömmerling</a:t>
            </a:r>
            <a:r>
              <a:rPr dirty="0"/>
              <a:t> PVC systems, FEAL and </a:t>
            </a:r>
            <a:r>
              <a:rPr dirty="0" err="1"/>
              <a:t>Alumil</a:t>
            </a:r>
            <a:r>
              <a:rPr dirty="0"/>
              <a:t> </a:t>
            </a:r>
            <a:r>
              <a:rPr dirty="0" err="1"/>
              <a:t>aluminium</a:t>
            </a:r>
            <a:r>
              <a:rPr dirty="0"/>
              <a:t> systems, facades, shutters and railings.</a:t>
            </a:r>
          </a:p>
          <a:p>
            <a:pPr>
              <a:defRPr sz="1320">
                <a:solidFill>
                  <a:srgbClr val="5A5A5A"/>
                </a:solidFill>
              </a:defRPr>
            </a:pPr>
            <a:r>
              <a:rPr dirty="0"/>
              <a:t>We manufacture and install project-specific window, door, sliding and facade solutions for residential, commercial and public-sector buildings.</a:t>
            </a:r>
          </a:p>
          <a:p>
            <a:pPr>
              <a:defRPr sz="1320">
                <a:solidFill>
                  <a:srgbClr val="5A5A5A"/>
                </a:solidFill>
              </a:defRPr>
            </a:pPr>
            <a:r>
              <a:rPr dirty="0"/>
              <a:t>Full technical package available: catalogues, profile specifications, certificates / attests and complete project references upon request.</a:t>
            </a:r>
          </a:p>
        </p:txBody>
      </p:sp>
      <p:sp>
        <p:nvSpPr>
          <p:cNvPr id="10" name="Shape 7"/>
          <p:cNvSpPr/>
          <p:nvPr/>
        </p:nvSpPr>
        <p:spPr>
          <a:xfrm>
            <a:off x="594360" y="4709160"/>
            <a:ext cx="1188720" cy="310896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685800" y="4773168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PVC</a:t>
            </a:r>
            <a:endParaRPr lang="en-US" sz="800" dirty="0"/>
          </a:p>
        </p:txBody>
      </p:sp>
      <p:sp>
        <p:nvSpPr>
          <p:cNvPr id="12" name="Shape 9"/>
          <p:cNvSpPr/>
          <p:nvPr/>
        </p:nvSpPr>
        <p:spPr>
          <a:xfrm>
            <a:off x="2011680" y="4709160"/>
            <a:ext cx="1188720" cy="310896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2103120" y="4773168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ALUMINIUM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3429000" y="4709160"/>
            <a:ext cx="1188720" cy="310896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3520440" y="4773168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FACADES</a:t>
            </a:r>
            <a:endParaRPr lang="en-US" sz="800" dirty="0"/>
          </a:p>
        </p:txBody>
      </p:sp>
      <p:sp>
        <p:nvSpPr>
          <p:cNvPr id="16" name="Shape 13"/>
          <p:cNvSpPr/>
          <p:nvPr/>
        </p:nvSpPr>
        <p:spPr>
          <a:xfrm>
            <a:off x="4846320" y="4709160"/>
            <a:ext cx="1188720" cy="310896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4937760" y="4773168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CERTIFICATES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502920" y="651052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99999"/>
                </a:solidFill>
              </a:rPr>
              <a:t>Premium systems. Documented performance. Reliable execution.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BE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4297680" cy="228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950" b="1">
                <a:solidFill>
                  <a:srgbClr val="5A5A5A"/>
                </a:solidFill>
              </a:defRPr>
            </a:pPr>
            <a:r>
              <a:t>Windoor  |  Nikšić, Montenegro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228600"/>
            <a:ext cx="502920" cy="2560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500" b="1">
                <a:solidFill>
                  <a:srgbClr val="BE0000"/>
                </a:solidFill>
              </a:defRPr>
            </a:pPr>
            <a: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102412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0F0F0F"/>
                </a:solidFill>
              </a:defRPr>
            </a:pPr>
            <a:r>
              <a:rPr dirty="0"/>
              <a:t>Company capability &amp; project execution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1024128"/>
            <a:ext cx="7498079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 b="1">
                <a:solidFill>
                  <a:srgbClr val="870000"/>
                </a:solidFill>
              </a:defRPr>
            </a:pPr>
            <a:r>
              <a:t>Profile systems, fabrication, installation and publicly financed energy-efficiency projects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417320"/>
            <a:ext cx="1508760" cy="310896"/>
          </a:xfrm>
          <a:prstGeom prst="roundRect">
            <a:avLst/>
          </a:prstGeom>
          <a:solidFill>
            <a:srgbClr val="BE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FFFFFF"/>
                </a:solidFill>
              </a:defRPr>
            </a:pPr>
            <a:r>
              <a:t>PVC &amp; ALUMINIUM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40280" y="1417320"/>
            <a:ext cx="1325880" cy="310896"/>
          </a:xfrm>
          <a:prstGeom prst="roundRect">
            <a:avLst/>
          </a:prstGeom>
          <a:solidFill>
            <a:srgbClr val="BE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FFFFFF"/>
                </a:solidFill>
              </a:defRPr>
            </a:pPr>
            <a:r>
              <a:t>FACADES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703320" y="1417320"/>
            <a:ext cx="1325880" cy="310896"/>
          </a:xfrm>
          <a:prstGeom prst="roundRect">
            <a:avLst/>
          </a:prstGeom>
          <a:solidFill>
            <a:srgbClr val="BE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FFFFFF"/>
                </a:solidFill>
              </a:defRPr>
            </a:pPr>
            <a:r>
              <a:t>SHUTTERS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66360" y="1417320"/>
            <a:ext cx="1325880" cy="310896"/>
          </a:xfrm>
          <a:prstGeom prst="roundRect">
            <a:avLst/>
          </a:prstGeom>
          <a:solidFill>
            <a:srgbClr val="BE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FFFFFF"/>
                </a:solidFill>
              </a:defRPr>
            </a:pPr>
            <a:r>
              <a:rPr dirty="0"/>
              <a:t>RAILINGS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874519"/>
            <a:ext cx="5257800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0F0F0F"/>
                </a:solidFill>
              </a:defRPr>
            </a:pPr>
            <a:r>
              <a:rPr sz="1600" dirty="0"/>
              <a:t>Our profile systems and execution scope</a:t>
            </a:r>
            <a:endParaRPr lang="sr-Latn-ME" sz="1600" dirty="0"/>
          </a:p>
          <a:p>
            <a:pPr>
              <a:defRPr sz="1400" b="1">
                <a:solidFill>
                  <a:srgbClr val="0F0F0F"/>
                </a:solidFill>
              </a:defRPr>
            </a:pPr>
            <a:endParaRPr sz="1600" dirty="0"/>
          </a:p>
          <a:p>
            <a:pPr>
              <a:defRPr sz="1400">
                <a:solidFill>
                  <a:srgbClr val="5A5A5A"/>
                </a:solidFill>
              </a:defRPr>
            </a:pPr>
            <a:r>
              <a:rPr dirty="0"/>
              <a:t>• PVC windows and doors based on </a:t>
            </a:r>
            <a:r>
              <a:rPr dirty="0" err="1"/>
              <a:t>Kömmerling</a:t>
            </a:r>
            <a:r>
              <a:rPr dirty="0"/>
              <a:t> profile platforms</a:t>
            </a:r>
          </a:p>
          <a:p>
            <a:pPr>
              <a:defRPr sz="1400">
                <a:solidFill>
                  <a:srgbClr val="5A5A5A"/>
                </a:solidFill>
              </a:defRPr>
            </a:pPr>
            <a:r>
              <a:rPr dirty="0"/>
              <a:t>• </a:t>
            </a:r>
            <a:r>
              <a:rPr dirty="0" err="1"/>
              <a:t>Aluminium</a:t>
            </a:r>
            <a:r>
              <a:rPr dirty="0"/>
              <a:t> windows, doors, sliding systems, facades, </a:t>
            </a:r>
            <a:r>
              <a:rPr dirty="0" err="1"/>
              <a:t>aluminium</a:t>
            </a:r>
            <a:r>
              <a:rPr dirty="0"/>
              <a:t> shutters and </a:t>
            </a:r>
            <a:r>
              <a:rPr dirty="0" err="1"/>
              <a:t>aluminium</a:t>
            </a:r>
            <a:r>
              <a:rPr dirty="0"/>
              <a:t> / glass railings</a:t>
            </a:r>
          </a:p>
          <a:p>
            <a:pPr>
              <a:defRPr sz="1400">
                <a:solidFill>
                  <a:srgbClr val="5A5A5A"/>
                </a:solidFill>
              </a:defRPr>
            </a:pPr>
            <a:r>
              <a:rPr dirty="0"/>
              <a:t>• Production, installation, documentation support and project-specific technical coordination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913632"/>
            <a:ext cx="5257800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0F0F0F"/>
                </a:solidFill>
              </a:defRPr>
            </a:pPr>
            <a:r>
              <a:rPr sz="1600" dirty="0"/>
              <a:t>Internationally financed projects</a:t>
            </a:r>
            <a:endParaRPr lang="sr-Latn-ME" sz="1600" dirty="0"/>
          </a:p>
          <a:p>
            <a:pPr>
              <a:defRPr sz="1400" b="1">
                <a:solidFill>
                  <a:srgbClr val="0F0F0F"/>
                </a:solidFill>
              </a:defRPr>
            </a:pPr>
            <a:endParaRPr sz="1600" dirty="0"/>
          </a:p>
          <a:p>
            <a:pPr>
              <a:defRPr sz="1400">
                <a:solidFill>
                  <a:srgbClr val="5A5A5A"/>
                </a:solidFill>
              </a:defRPr>
            </a:pPr>
            <a:r>
              <a:rPr dirty="0" err="1"/>
              <a:t>Windoor</a:t>
            </a:r>
            <a:r>
              <a:rPr dirty="0"/>
              <a:t> has executed works on projects financed by KfW Bank and the World Bank in Montenegro, including energy-efficiency projects within Montenegro’s Energy Efficiency </a:t>
            </a:r>
            <a:r>
              <a:rPr dirty="0" err="1"/>
              <a:t>Programme</a:t>
            </a:r>
            <a:r>
              <a:rPr dirty="0"/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510528"/>
            <a:ext cx="53035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A5A5A"/>
                </a:solidFill>
              </a:defRPr>
            </a:pPr>
            <a:r>
              <a:t>Premium systems. Documented performance. Reliable execution.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7B220C9-E5E8-C1D0-EC98-C7017F382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9317" y="1874520"/>
            <a:ext cx="5787140" cy="325526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9837DDF-E7FE-6B08-914D-ED84D5CE75E0}"/>
              </a:ext>
            </a:extLst>
          </p:cNvPr>
          <p:cNvSpPr txBox="1"/>
          <p:nvPr/>
        </p:nvSpPr>
        <p:spPr>
          <a:xfrm>
            <a:off x="6209317" y="5314117"/>
            <a:ext cx="54414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One of the projects we completed, financed by KfW Bank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BE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4297680" cy="228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950" b="1">
                <a:solidFill>
                  <a:srgbClr val="5A5A5A"/>
                </a:solidFill>
              </a:defRPr>
            </a:pPr>
            <a:r>
              <a:t>Windoor  |  Nikšić, Montenegro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228600"/>
            <a:ext cx="502920" cy="2560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500" b="1">
                <a:solidFill>
                  <a:srgbClr val="BE0000"/>
                </a:solidFill>
              </a:defRPr>
            </a:pPr>
            <a: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69494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0F0F"/>
                </a:solidFill>
              </a:defRPr>
            </a:pPr>
            <a:r>
              <a:t>Selected Windoor references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1024128"/>
            <a:ext cx="7772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870000"/>
                </a:solidFill>
              </a:defRPr>
            </a:pPr>
            <a:r>
              <a:rPr dirty="0"/>
              <a:t>Examples only — complete reference list can be provided upon request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1431036"/>
            <a:ext cx="5006340" cy="288036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FFFFFF"/>
                </a:solidFill>
              </a:defRPr>
            </a:pPr>
            <a:r>
              <a:t>IMAGE PLACEHOLDER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" y="1847088"/>
            <a:ext cx="4837176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200" b="1">
                <a:solidFill>
                  <a:srgbClr val="5A5A5A"/>
                </a:solidFill>
              </a:defRPr>
            </a:pPr>
            <a:r>
              <a:rPr dirty="0"/>
              <a:t>Nikšić — add project photo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5659407"/>
            <a:ext cx="4983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0F0F0F"/>
                </a:solidFill>
              </a:defRPr>
            </a:pPr>
            <a:r>
              <a:rPr dirty="0" err="1"/>
              <a:t>Sutjeska</a:t>
            </a:r>
            <a:r>
              <a:rPr dirty="0"/>
              <a:t> Stadium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55080" y="1417320"/>
            <a:ext cx="4983480" cy="301752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FFFFFF"/>
                </a:solidFill>
              </a:defRPr>
            </a:pPr>
            <a:r>
              <a:t>IMAGE PLACEHOLDER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2" y="1847088"/>
            <a:ext cx="4837176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200" b="1">
                <a:solidFill>
                  <a:srgbClr val="5A5A5A"/>
                </a:solidFill>
              </a:defRPr>
            </a:pPr>
            <a:r>
              <a:t>Podgorica — add project photo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77940" y="5659407"/>
            <a:ext cx="4983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0F0F0F"/>
                </a:solidFill>
              </a:defRPr>
            </a:pPr>
            <a:r>
              <a:rPr dirty="0"/>
              <a:t>Municipality Building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65960" y="6126480"/>
            <a:ext cx="82296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870000"/>
                </a:solidFill>
              </a:defRPr>
            </a:pPr>
            <a:r>
              <a:t>These references are part of a broader portfolio; complete documentation and additional references can be supplied if required.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6510528"/>
            <a:ext cx="53035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A5A5A"/>
                </a:solidFill>
              </a:defRPr>
            </a:pPr>
            <a:r>
              <a:t>Premium systems. Documented performance. Reliable execution.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C1B2D3A8-912F-9563-7FAC-0C7B842DE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1" y="1739206"/>
            <a:ext cx="4983479" cy="386460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4338A02-F533-866B-93D4-33FB01A65B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9531" y="1719072"/>
            <a:ext cx="4979030" cy="388474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02920" y="25603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Windoor  |  Nikšić, Montenegro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109960" y="22860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defRPr sz="1500" b="1">
                <a:solidFill>
                  <a:srgbClr val="BE0000"/>
                </a:solidFill>
              </a:defRPr>
            </a:pPr>
            <a:r>
              <a:t>04</a:t>
            </a:r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System portfolio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0352" y="1005840"/>
            <a:ext cx="6766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66666"/>
                </a:solidFill>
              </a:rPr>
              <a:t>Profiles and solutions positioned for technical comparison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94360" y="1508760"/>
            <a:ext cx="31089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594360" y="1508760"/>
            <a:ext cx="73152" cy="292608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777240" y="1673352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</a:rPr>
              <a:t>PVC systems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77240" y="2075688"/>
            <a:ext cx="278892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• Kömmerling 76 Centre Seal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• Kömmerling 88 Centre Seal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• Kömmerling 88 AluClip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• Kömmerling 88 proStratoTec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• Kömmerling PremiDoor 88 AluClip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3977640" y="1508760"/>
            <a:ext cx="347472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3977640" y="1508760"/>
            <a:ext cx="73152" cy="292608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4160520" y="1673352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</a:rPr>
              <a:t>Aluminium windows &amp; doors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160520" y="2075688"/>
            <a:ext cx="315468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• Alumil Supreme S91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• FEAL Termo 85 S Plus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• FEAL Termo 120 Plus — sliding / lift-and-slide systems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7726680" y="1508760"/>
            <a:ext cx="361188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7726680" y="1508760"/>
            <a:ext cx="73152" cy="292608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7909560" y="1673352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</a:rPr>
              <a:t>Architectural aluminium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09560" y="2075688"/>
            <a:ext cx="32918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• FEAL FK50 facade / structural glass facade system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• FEAL aluminium shutters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• FEAL aluminium and glass railings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594360" y="4892040"/>
            <a:ext cx="10744200" cy="68580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822960" y="5102352"/>
            <a:ext cx="10241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</a:rPr>
              <a:t>Final system selection depends on opening type, dimensions, glazing, target U-values, acoustic requirements and project market standards.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02920" y="651052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99999"/>
                </a:solidFill>
              </a:rPr>
              <a:t>Premium systems. Documented performance. Reliable execution.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02920" y="25603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Windoor  |  Nikšić, Montenegro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109960" y="22860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defRPr sz="1500" b="1">
                <a:solidFill>
                  <a:srgbClr val="BE0000"/>
                </a:solidFill>
              </a:defRPr>
            </a:pPr>
            <a:r>
              <a:t>05</a:t>
            </a:r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Kömmerling 76 Centre Seal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0352" y="1005840"/>
            <a:ext cx="6766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66666"/>
                </a:solidFill>
              </a:rPr>
              <a:t>Premium performance in a slim 76 mm installation depth</a:t>
            </a:r>
            <a:endParaRPr lang="en-US" sz="1000" dirty="0"/>
          </a:p>
        </p:txBody>
      </p:sp>
      <p:pic>
        <p:nvPicPr>
          <p:cNvPr id="7" name="Image 0" descr="/mnt/data/a_clean_high_resolution_product_architectural_ren.png"/>
          <p:cNvPicPr>
            <a:picLocks noChangeAspect="1"/>
          </p:cNvPicPr>
          <p:nvPr/>
        </p:nvPicPr>
        <p:blipFill>
          <a:blip r:embed="rId3"/>
          <a:srcRect l="17713" r="17713"/>
          <a:stretch/>
        </p:blipFill>
        <p:spPr>
          <a:xfrm>
            <a:off x="6537960" y="914400"/>
            <a:ext cx="4983480" cy="4343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" y="1508760"/>
            <a:ext cx="5394960" cy="31089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150" dirty="0">
                <a:solidFill>
                  <a:srgbClr val="111111"/>
                </a:solidFill>
              </a:rPr>
              <a:t>76 mm centre-seal PVC-U system intended for efficient windows and doors.</a:t>
            </a:r>
            <a:endParaRPr lang="en-US" sz="1150" dirty="0"/>
          </a:p>
          <a:p>
            <a:r>
              <a:rPr lang="en-US" sz="1150" dirty="0">
                <a:solidFill>
                  <a:srgbClr val="111111"/>
                </a:solidFill>
              </a:rPr>
              <a:t>Glass packages up to 56 mm, suitable for high thermal insulation and sound insulation requirements.</a:t>
            </a:r>
            <a:endParaRPr lang="en-US" sz="1150" dirty="0"/>
          </a:p>
          <a:p>
            <a:r>
              <a:rPr lang="en-US" sz="1150" dirty="0">
                <a:solidFill>
                  <a:srgbClr val="111111"/>
                </a:solidFill>
              </a:rPr>
              <a:t>Can be used up to RC 2 security class according to Kömmerling documentation.</a:t>
            </a:r>
            <a:endParaRPr lang="en-US" sz="1150" dirty="0"/>
          </a:p>
          <a:p>
            <a:r>
              <a:rPr lang="en-US" sz="1150" dirty="0">
                <a:solidFill>
                  <a:srgbClr val="111111"/>
                </a:solidFill>
              </a:rPr>
              <a:t>Good insulation values: Uf value up to 1.0 W/(m²K), depending on combination.</a:t>
            </a:r>
            <a:endParaRPr lang="en-US" sz="1150" dirty="0"/>
          </a:p>
          <a:p>
            <a:r>
              <a:rPr lang="en-US" sz="1150" dirty="0">
                <a:solidFill>
                  <a:srgbClr val="111111"/>
                </a:solidFill>
              </a:rPr>
              <a:t>Large variety of decors; updated design based on the AluClip Plus visual language.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594360" y="4800600"/>
            <a:ext cx="539496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594360" y="4800600"/>
            <a:ext cx="73152" cy="100584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777240" y="4965192"/>
            <a:ext cx="5074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</a:rPr>
              <a:t>Attests / documentation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77240" y="5367528"/>
            <a:ext cx="5074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Official Kömmerling 76 product page and brochure, thermal values, glazing range, security documentation and colour / décor documentation.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6720840" y="5074920"/>
            <a:ext cx="2148840" cy="310896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6812280" y="5138928"/>
            <a:ext cx="1965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PVC-U WINDOWS &amp; DOORS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502920" y="651052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99999"/>
                </a:solidFill>
              </a:rPr>
              <a:t>Premium systems. Documented performance. Reliable execution.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02920" y="25603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Windoor  |  Nikšić, Montenegro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109960" y="22860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defRPr sz="1500" b="1">
                <a:solidFill>
                  <a:srgbClr val="BE0000"/>
                </a:solidFill>
              </a:defRPr>
            </a:pPr>
            <a:r>
              <a:t>06</a:t>
            </a:r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Kömmerling 88 Centre Seal &amp; AluClip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0352" y="1005840"/>
            <a:ext cx="6766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66666"/>
                </a:solidFill>
              </a:rPr>
              <a:t>Premium 88 mm PVC platform with aluminium-clad option</a:t>
            </a:r>
            <a:endParaRPr lang="en-US" sz="1000" dirty="0"/>
          </a:p>
        </p:txBody>
      </p:sp>
      <p:pic>
        <p:nvPicPr>
          <p:cNvPr id="7" name="Image 0" descr="/mnt/data/a_clean_high_resolution_product_architectural_ren.png"/>
          <p:cNvPicPr>
            <a:picLocks noChangeAspect="1"/>
          </p:cNvPicPr>
          <p:nvPr/>
        </p:nvPicPr>
        <p:blipFill>
          <a:blip r:embed="rId3"/>
          <a:srcRect l="17417" r="17417"/>
          <a:stretch/>
        </p:blipFill>
        <p:spPr>
          <a:xfrm>
            <a:off x="6446520" y="914400"/>
            <a:ext cx="5029200" cy="4343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" y="1508760"/>
            <a:ext cx="5440680" cy="2743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150" dirty="0">
                <a:solidFill>
                  <a:srgbClr val="111111"/>
                </a:solidFill>
              </a:rPr>
              <a:t>88 mm construction depth with high-insulation seven-chamber centre-seal design.</a:t>
            </a:r>
            <a:endParaRPr lang="en-US" sz="1150" dirty="0"/>
          </a:p>
          <a:p>
            <a:r>
              <a:rPr lang="en-US" sz="1150" dirty="0">
                <a:solidFill>
                  <a:srgbClr val="111111"/>
                </a:solidFill>
              </a:rPr>
              <a:t>Wide glazing range up to 58 mm for triple and functional glazing.</a:t>
            </a:r>
            <a:endParaRPr lang="en-US" sz="1150" dirty="0"/>
          </a:p>
          <a:p>
            <a:r>
              <a:rPr lang="en-US" sz="1150" dirty="0">
                <a:solidFill>
                  <a:srgbClr val="111111"/>
                </a:solidFill>
              </a:rPr>
              <a:t>AluClip option combines PVC thermal insulation with aluminium exterior cladding.</a:t>
            </a:r>
            <a:endParaRPr lang="en-US" sz="1150" dirty="0"/>
          </a:p>
          <a:p>
            <a:r>
              <a:rPr lang="en-US" sz="1150" dirty="0">
                <a:solidFill>
                  <a:srgbClr val="111111"/>
                </a:solidFill>
              </a:rPr>
              <a:t>Passive-house suitability and documented Uf / Uw performance values in official Kömmerling documentation.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594360" y="4617720"/>
            <a:ext cx="544068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594360" y="4617720"/>
            <a:ext cx="73152" cy="114300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777240" y="4782312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</a:rPr>
              <a:t>Attests / documentation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77240" y="5184648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Kömmerling 88 Centre Seal brochure, Kömmerling 88 AluClip brochure, WA-15/2 / passive-house-related documentation and profile specifications.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6720840" y="5074920"/>
            <a:ext cx="2011680" cy="310896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6812280" y="5138928"/>
            <a:ext cx="1828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88 MM PREMIUM PVC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502920" y="651052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99999"/>
                </a:solidFill>
              </a:rPr>
              <a:t>Premium systems. Documented performance. Reliable execution.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02920" y="25603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Windoor  |  Nikšić, Montenegro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109960" y="22860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defRPr sz="1500" b="1">
                <a:solidFill>
                  <a:srgbClr val="BE0000"/>
                </a:solidFill>
              </a:defRPr>
            </a:pPr>
            <a:r>
              <a:t>07</a:t>
            </a:r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Kömmerling 88 proStratoTec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0352" y="1005840"/>
            <a:ext cx="6766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66666"/>
                </a:solidFill>
              </a:rPr>
              <a:t>Passive-house windows in colour with integrated glass-fibre reinforcement</a:t>
            </a:r>
            <a:endParaRPr lang="en-US" sz="1000" dirty="0"/>
          </a:p>
        </p:txBody>
      </p:sp>
      <p:pic>
        <p:nvPicPr>
          <p:cNvPr id="7" name="Image 0" descr="/mnt/data/a_clean_high_resolution_product_architectural_ren.png"/>
          <p:cNvPicPr>
            <a:picLocks noChangeAspect="1"/>
          </p:cNvPicPr>
          <p:nvPr/>
        </p:nvPicPr>
        <p:blipFill>
          <a:blip r:embed="rId3"/>
          <a:srcRect l="18379" r="18379"/>
          <a:stretch/>
        </p:blipFill>
        <p:spPr>
          <a:xfrm>
            <a:off x="6537960" y="868680"/>
            <a:ext cx="4983480" cy="44348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" y="1463040"/>
            <a:ext cx="5440680" cy="3383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120" dirty="0">
                <a:solidFill>
                  <a:srgbClr val="111111"/>
                </a:solidFill>
              </a:rPr>
              <a:t>Variant for the Kömmerling 88 MD and 88 AD systems.</a:t>
            </a:r>
            <a:endParaRPr lang="en-US" sz="1120" dirty="0"/>
          </a:p>
          <a:p>
            <a:r>
              <a:rPr lang="en-US" sz="1120" dirty="0">
                <a:solidFill>
                  <a:srgbClr val="111111"/>
                </a:solidFill>
              </a:rPr>
              <a:t>Integrated Ultradur® glass-fibre reinforcement improves sash stability and reduces the need for steel reinforcement.</a:t>
            </a:r>
            <a:endParaRPr lang="en-US" sz="1120" dirty="0"/>
          </a:p>
          <a:p>
            <a:r>
              <a:rPr lang="en-US" sz="1120" dirty="0">
                <a:solidFill>
                  <a:srgbClr val="111111"/>
                </a:solidFill>
              </a:rPr>
              <a:t>Manufacturer documentation states Uf = 0.79 W/(m²K) with insulating inserts, insulated sill connection and glass bonding.</a:t>
            </a:r>
            <a:endParaRPr lang="en-US" sz="1120" dirty="0"/>
          </a:p>
          <a:p>
            <a:r>
              <a:rPr lang="en-US" sz="1120" dirty="0">
                <a:solidFill>
                  <a:srgbClr val="111111"/>
                </a:solidFill>
              </a:rPr>
              <a:t>Designed for coloured passive-house windows, including larger sash sizes and room-high window walls.</a:t>
            </a:r>
            <a:endParaRPr lang="en-US" sz="1120" dirty="0"/>
          </a:p>
          <a:p>
            <a:r>
              <a:rPr lang="en-US" sz="1120" dirty="0">
                <a:solidFill>
                  <a:srgbClr val="111111"/>
                </a:solidFill>
              </a:rPr>
              <a:t>Can be used where premium thermal performance and coloured profile aesthetics are required.</a:t>
            </a:r>
            <a:endParaRPr lang="en-US" sz="1120" dirty="0"/>
          </a:p>
        </p:txBody>
      </p:sp>
      <p:sp>
        <p:nvSpPr>
          <p:cNvPr id="9" name="Shape 6"/>
          <p:cNvSpPr/>
          <p:nvPr/>
        </p:nvSpPr>
        <p:spPr>
          <a:xfrm>
            <a:off x="594360" y="4983480"/>
            <a:ext cx="544068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594360" y="4983480"/>
            <a:ext cx="73152" cy="91440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777240" y="5148072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</a:rPr>
              <a:t>Attests / documentation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77240" y="5550408"/>
            <a:ext cx="5120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Kömmerling 88 proStratoTec official product page, PHI / Dr. Feist passive-house certification references, technical documentation and safety data sheets where applicable.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6812280" y="5074920"/>
            <a:ext cx="1828800" cy="310896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6903720" y="5138928"/>
            <a:ext cx="1645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PROSTRATOTEC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502920" y="651052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99999"/>
                </a:solidFill>
              </a:rPr>
              <a:t>Premium systems. Documented performance. Reliable execution.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02920" y="25603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Windoor  |  Nikšić, Montenegro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109960" y="22860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defRPr sz="1500" b="1">
                <a:solidFill>
                  <a:srgbClr val="BE0000"/>
                </a:solidFill>
              </a:defRPr>
            </a:pPr>
            <a:r>
              <a:t>08</a:t>
            </a:r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Kömmerling PremiDoor 88 AluClip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0352" y="1005840"/>
            <a:ext cx="6766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66666"/>
                </a:solidFill>
              </a:rPr>
              <a:t>Large-format lift-and-slide openings</a:t>
            </a:r>
            <a:endParaRPr lang="en-US" sz="1000" dirty="0"/>
          </a:p>
        </p:txBody>
      </p:sp>
      <p:pic>
        <p:nvPicPr>
          <p:cNvPr id="7" name="Image 0" descr="/mnt/data/a_high_resolution_architectural_interior_exterior.png"/>
          <p:cNvPicPr>
            <a:picLocks noChangeAspect="1"/>
          </p:cNvPicPr>
          <p:nvPr/>
        </p:nvPicPr>
        <p:blipFill>
          <a:blip r:embed="rId3"/>
          <a:srcRect l="20117" r="20117"/>
          <a:stretch/>
        </p:blipFill>
        <p:spPr>
          <a:xfrm>
            <a:off x="6126480" y="777240"/>
            <a:ext cx="5486400" cy="51663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" y="1508760"/>
            <a:ext cx="4983480" cy="2468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150" dirty="0">
                <a:solidFill>
                  <a:srgbClr val="111111"/>
                </a:solidFill>
              </a:rPr>
              <a:t>Premium lift-and-slide platform for villas, apartments, hotels and commercial areas requiring panoramic glazing.</a:t>
            </a:r>
            <a:endParaRPr lang="en-US" sz="1150" dirty="0"/>
          </a:p>
          <a:p>
            <a:r>
              <a:rPr lang="en-US" sz="1150" dirty="0">
                <a:solidFill>
                  <a:srgbClr val="111111"/>
                </a:solidFill>
              </a:rPr>
              <a:t>Triple glazing configurations supported by the system documentation.</a:t>
            </a:r>
            <a:endParaRPr lang="en-US" sz="1150" dirty="0"/>
          </a:p>
          <a:p>
            <a:r>
              <a:rPr lang="en-US" sz="1150" dirty="0">
                <a:solidFill>
                  <a:srgbClr val="111111"/>
                </a:solidFill>
              </a:rPr>
              <a:t>Aluminium exterior appearance with strong thermal performance from the PVC system base.</a:t>
            </a:r>
            <a:endParaRPr lang="en-US" sz="1150" dirty="0"/>
          </a:p>
          <a:p>
            <a:r>
              <a:rPr lang="en-US" sz="1150" dirty="0">
                <a:solidFill>
                  <a:srgbClr val="111111"/>
                </a:solidFill>
              </a:rPr>
              <a:t>Appropriate for wide openings, comfort operation and high architectural requirements.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594360" y="4434840"/>
            <a:ext cx="498348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594360" y="4434840"/>
            <a:ext cx="73152" cy="114300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777240" y="459943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</a:rPr>
              <a:t>Attests / documentation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77240" y="5001768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Official product page, system brochure package, glazing limits, sash-weight limitations, drainage details and hardware data sheets.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502920" y="651052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99999"/>
                </a:solidFill>
              </a:rPr>
              <a:t>Premium systems. Documented performance. Reliable execution.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02920" y="25603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Windoor  |  Nikšić, Montenegro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109960" y="22860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defRPr sz="1500" b="1">
                <a:solidFill>
                  <a:srgbClr val="BE0000"/>
                </a:solidFill>
              </a:defRPr>
            </a:pPr>
            <a:r>
              <a:t>09</a:t>
            </a:r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Aluminium systems — expanded scope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0352" y="1005840"/>
            <a:ext cx="6766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66666"/>
                </a:solidFill>
              </a:rPr>
              <a:t>FEAL systems added and terminology translated fully into English</a:t>
            </a:r>
            <a:endParaRPr lang="en-US" sz="1000" dirty="0"/>
          </a:p>
        </p:txBody>
      </p:sp>
      <p:pic>
        <p:nvPicPr>
          <p:cNvPr id="7" name="Image 0" descr="/mnt/data/a_high_resolution_architectural_product_visualizat.png"/>
          <p:cNvPicPr>
            <a:picLocks noChangeAspect="1"/>
          </p:cNvPicPr>
          <p:nvPr/>
        </p:nvPicPr>
        <p:blipFill>
          <a:blip r:embed="rId3"/>
          <a:srcRect l="19563" r="19563"/>
          <a:stretch/>
        </p:blipFill>
        <p:spPr>
          <a:xfrm>
            <a:off x="6583680" y="914400"/>
            <a:ext cx="4846320" cy="44805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" y="1481328"/>
            <a:ext cx="5486400" cy="32918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120" dirty="0">
                <a:solidFill>
                  <a:srgbClr val="111111"/>
                </a:solidFill>
              </a:rPr>
              <a:t>Alumil Supreme S91 — premium aluminium window and door system.</a:t>
            </a:r>
            <a:endParaRPr lang="en-US" sz="1120" dirty="0"/>
          </a:p>
          <a:p>
            <a:r>
              <a:rPr lang="en-US" sz="1120" dirty="0">
                <a:solidFill>
                  <a:srgbClr val="111111"/>
                </a:solidFill>
              </a:rPr>
              <a:t>FEAL Termo 85 S Plus — high-insulation aluminium windows and doors.</a:t>
            </a:r>
            <a:endParaRPr lang="en-US" sz="1120" dirty="0"/>
          </a:p>
          <a:p>
            <a:r>
              <a:rPr lang="en-US" sz="1120" dirty="0">
                <a:solidFill>
                  <a:srgbClr val="111111"/>
                </a:solidFill>
              </a:rPr>
              <a:t>FEAL Termo 120 Plus — sliding and lift-and-slide systems for large openings.</a:t>
            </a:r>
            <a:endParaRPr lang="en-US" sz="1120" dirty="0"/>
          </a:p>
          <a:p>
            <a:r>
              <a:rPr lang="en-US" sz="1120" dirty="0">
                <a:solidFill>
                  <a:srgbClr val="111111"/>
                </a:solidFill>
              </a:rPr>
              <a:t>FEAL FK50 — facade / structural glass facade system.</a:t>
            </a:r>
            <a:endParaRPr lang="en-US" sz="1120" dirty="0"/>
          </a:p>
          <a:p>
            <a:r>
              <a:rPr lang="en-US" sz="1120" dirty="0">
                <a:solidFill>
                  <a:srgbClr val="111111"/>
                </a:solidFill>
              </a:rPr>
              <a:t>FEAL aluminium shutters — English term for grilje.</a:t>
            </a:r>
            <a:endParaRPr lang="en-US" sz="1120" dirty="0"/>
          </a:p>
          <a:p>
            <a:r>
              <a:rPr lang="en-US" sz="1120" dirty="0">
                <a:solidFill>
                  <a:srgbClr val="111111"/>
                </a:solidFill>
              </a:rPr>
              <a:t>FEAL aluminium and glass railings — English term for ograde.</a:t>
            </a:r>
            <a:endParaRPr lang="en-US" sz="1120" dirty="0"/>
          </a:p>
        </p:txBody>
      </p:sp>
      <p:sp>
        <p:nvSpPr>
          <p:cNvPr id="9" name="Shape 6"/>
          <p:cNvSpPr/>
          <p:nvPr/>
        </p:nvSpPr>
        <p:spPr>
          <a:xfrm>
            <a:off x="594360" y="4983480"/>
            <a:ext cx="54864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594360" y="4983480"/>
            <a:ext cx="73152" cy="91440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777240" y="5148072"/>
            <a:ext cx="5166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</a:rPr>
              <a:t>Certificate coverage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77240" y="5550408"/>
            <a:ext cx="5166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Manufacturer system attests, laboratory testing standards, AWW / facade performance classifications, ISO production certificates and coating / finish certificates.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502920" y="651052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99999"/>
                </a:solidFill>
              </a:rPr>
              <a:t>Premium systems. Documented performance. Reliable execution.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02920" y="25603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Windoor  |  Nikšić, Montenegro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109960" y="22860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defRPr sz="1500" b="1">
                <a:solidFill>
                  <a:srgbClr val="BE0000"/>
                </a:solidFill>
              </a:defRPr>
            </a:pPr>
            <a:r>
              <a:t>10</a:t>
            </a:r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FEAL Termo 85 S Plus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0352" y="1005840"/>
            <a:ext cx="6766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66666"/>
                </a:solidFill>
              </a:rPr>
              <a:t>High-performance thermally broken aluminium window and door system</a:t>
            </a:r>
            <a:endParaRPr lang="en-US" sz="1000" dirty="0"/>
          </a:p>
        </p:txBody>
      </p:sp>
      <p:pic>
        <p:nvPicPr>
          <p:cNvPr id="7" name="Image 0" descr="/mnt/data/a_wide_photorealistic_interior_lobby_or_modern_bu.png"/>
          <p:cNvPicPr>
            <a:picLocks noChangeAspect="1"/>
          </p:cNvPicPr>
          <p:nvPr/>
        </p:nvPicPr>
        <p:blipFill>
          <a:blip r:embed="rId3"/>
          <a:srcRect l="18669" r="18669"/>
          <a:stretch/>
        </p:blipFill>
        <p:spPr>
          <a:xfrm>
            <a:off x="6492240" y="868680"/>
            <a:ext cx="4937760" cy="44348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" y="1481328"/>
            <a:ext cx="5440680" cy="2743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130" dirty="0">
                <a:solidFill>
                  <a:srgbClr val="111111"/>
                </a:solidFill>
              </a:rPr>
              <a:t>Frame depth 85 mm; sash depth 93 mm; filling depth up to 79 mm.</a:t>
            </a:r>
            <a:endParaRPr lang="en-US" sz="1130" dirty="0"/>
          </a:p>
          <a:p>
            <a:r>
              <a:rPr lang="en-US" sz="1130" dirty="0">
                <a:solidFill>
                  <a:srgbClr val="111111"/>
                </a:solidFill>
              </a:rPr>
              <a:t>Thermal break with 45 mm polyamide strips and EPDM sealing.</a:t>
            </a:r>
            <a:endParaRPr lang="en-US" sz="1130" dirty="0"/>
          </a:p>
          <a:p>
            <a:r>
              <a:rPr lang="en-US" sz="1130" dirty="0">
                <a:solidFill>
                  <a:srgbClr val="111111"/>
                </a:solidFill>
              </a:rPr>
              <a:t>Manufacturer-stated AWW performance: EN 12207 class 4, EN 12208 class E1500, EN 12210 class C5/B5.</a:t>
            </a:r>
            <a:endParaRPr lang="en-US" sz="1130" dirty="0"/>
          </a:p>
          <a:p>
            <a:r>
              <a:rPr lang="en-US" sz="1130" dirty="0">
                <a:solidFill>
                  <a:srgbClr val="111111"/>
                </a:solidFill>
              </a:rPr>
              <a:t>Suitable for high-quality residential and commercial window / door openings.</a:t>
            </a:r>
            <a:endParaRPr lang="en-US" sz="1130" dirty="0"/>
          </a:p>
        </p:txBody>
      </p:sp>
      <p:sp>
        <p:nvSpPr>
          <p:cNvPr id="9" name="Shape 6"/>
          <p:cNvSpPr/>
          <p:nvPr/>
        </p:nvSpPr>
        <p:spPr>
          <a:xfrm>
            <a:off x="594360" y="4617720"/>
            <a:ext cx="544068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594360" y="4617720"/>
            <a:ext cx="73152" cy="114300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777240" y="4782312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</a:rPr>
              <a:t>Attests / documentation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77240" y="5184648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FEAL technical catalogue / system PDF, air / water / wind classification standards, material declarations, coating certificates and quality-control references.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502920" y="651052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99999"/>
                </a:solidFill>
              </a:rPr>
              <a:t>Premium systems. Documented performance. Reliable execution.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02920" y="25603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Windoor  |  Nikšić, Montenegro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109960" y="22860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defRPr sz="1500" b="1">
                <a:solidFill>
                  <a:srgbClr val="BE0000"/>
                </a:solidFill>
              </a:defRPr>
            </a:pPr>
            <a:r>
              <a:t>11</a:t>
            </a:r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FEAL Termo 120 Plus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0352" y="1005840"/>
            <a:ext cx="6766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66666"/>
                </a:solidFill>
              </a:rPr>
              <a:t>Sliding and lift-and-slide systems for large glazed openings</a:t>
            </a:r>
            <a:endParaRPr lang="en-US" sz="1000" dirty="0"/>
          </a:p>
        </p:txBody>
      </p:sp>
      <p:pic>
        <p:nvPicPr>
          <p:cNvPr id="7" name="Image 0" descr="/mnt/data/a_high_resolution_architectural_interior_exterior.png"/>
          <p:cNvPicPr>
            <a:picLocks noChangeAspect="1"/>
          </p:cNvPicPr>
          <p:nvPr/>
        </p:nvPicPr>
        <p:blipFill>
          <a:blip r:embed="rId3"/>
          <a:srcRect l="18825" r="18825"/>
          <a:stretch/>
        </p:blipFill>
        <p:spPr>
          <a:xfrm>
            <a:off x="6355080" y="822960"/>
            <a:ext cx="5166360" cy="46634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" y="1481328"/>
            <a:ext cx="5349240" cy="2697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130" dirty="0">
                <a:solidFill>
                  <a:srgbClr val="111111"/>
                </a:solidFill>
              </a:rPr>
              <a:t>Advanced sliding / lift-and-slide system for energy-efficient windows and doors.</a:t>
            </a:r>
            <a:endParaRPr lang="en-US" sz="1130" dirty="0"/>
          </a:p>
          <a:p>
            <a:r>
              <a:rPr lang="en-US" sz="1130" dirty="0">
                <a:solidFill>
                  <a:srgbClr val="111111"/>
                </a:solidFill>
              </a:rPr>
              <a:t>Double-, triple- and quadruple-leaf configurations within the Termo 120 family.</a:t>
            </a:r>
            <a:endParaRPr lang="en-US" sz="1130" dirty="0"/>
          </a:p>
          <a:p>
            <a:r>
              <a:rPr lang="en-US" sz="1130" dirty="0">
                <a:solidFill>
                  <a:srgbClr val="111111"/>
                </a:solidFill>
              </a:rPr>
              <a:t>Thermally broken profile system with additional insulation elements.</a:t>
            </a:r>
            <a:endParaRPr lang="en-US" sz="1130" dirty="0"/>
          </a:p>
          <a:p>
            <a:r>
              <a:rPr lang="en-US" sz="1130" dirty="0">
                <a:solidFill>
                  <a:srgbClr val="111111"/>
                </a:solidFill>
              </a:rPr>
              <a:t>AWW performance and sash-load data should be verified by exact project configuration.</a:t>
            </a:r>
            <a:endParaRPr lang="en-US" sz="1130" dirty="0"/>
          </a:p>
        </p:txBody>
      </p:sp>
      <p:sp>
        <p:nvSpPr>
          <p:cNvPr id="9" name="Shape 6"/>
          <p:cNvSpPr/>
          <p:nvPr/>
        </p:nvSpPr>
        <p:spPr>
          <a:xfrm>
            <a:off x="594360" y="4617720"/>
            <a:ext cx="534924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594360" y="4617720"/>
            <a:ext cx="73152" cy="114300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777240" y="47823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</a:rPr>
              <a:t>Attests / documentation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77240" y="5184648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FEAL Termo 120 catalogue / product page, lift-and-slide hardware documentation, glazing limits, sash-load tables and threshold / drainage details.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502920" y="651052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99999"/>
                </a:solidFill>
              </a:rPr>
              <a:t>Premium systems. Documented performance. Reliable execution.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02920" y="25603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Windoor  |  Nikšić, Montenegro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109960" y="22860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defRPr sz="1500" b="1">
                <a:solidFill>
                  <a:srgbClr val="BE0000"/>
                </a:solidFill>
              </a:defRPr>
            </a:pPr>
            <a:r>
              <a:t>12</a:t>
            </a:r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FEAL FK50 facade system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0352" y="1005840"/>
            <a:ext cx="6766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66666"/>
                </a:solidFill>
              </a:rPr>
              <a:t>Structural / stick glass facade profile system</a:t>
            </a:r>
            <a:endParaRPr lang="en-US" sz="1000" dirty="0"/>
          </a:p>
        </p:txBody>
      </p:sp>
      <p:pic>
        <p:nvPicPr>
          <p:cNvPr id="7" name="Image 0" descr="/mnt/data/a_high_resolution_architectural_product_visualizat.png"/>
          <p:cNvPicPr>
            <a:picLocks noChangeAspect="1"/>
          </p:cNvPicPr>
          <p:nvPr/>
        </p:nvPicPr>
        <p:blipFill>
          <a:blip r:embed="rId3"/>
          <a:srcRect l="18855" r="18855"/>
          <a:stretch/>
        </p:blipFill>
        <p:spPr>
          <a:xfrm>
            <a:off x="6355080" y="777240"/>
            <a:ext cx="5212080" cy="47091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" y="1481328"/>
            <a:ext cx="5349240" cy="27889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130" dirty="0">
                <a:solidFill>
                  <a:srgbClr val="111111"/>
                </a:solidFill>
              </a:rPr>
              <a:t>Aluminium system for self-supporting and glazed facades.</a:t>
            </a:r>
            <a:endParaRPr lang="en-US" sz="1130" dirty="0"/>
          </a:p>
          <a:p>
            <a:r>
              <a:rPr lang="en-US" sz="1130" dirty="0">
                <a:solidFill>
                  <a:srgbClr val="111111"/>
                </a:solidFill>
              </a:rPr>
              <a:t>50 FK family with visible profile width around 50 mm.</a:t>
            </a:r>
            <a:endParaRPr lang="en-US" sz="1130" dirty="0"/>
          </a:p>
          <a:p>
            <a:r>
              <a:rPr lang="en-US" sz="1130" dirty="0">
                <a:solidFill>
                  <a:srgbClr val="111111"/>
                </a:solidFill>
              </a:rPr>
              <a:t>Manufacturer-stated facade attest classes include EN 12152 air permeability, EN 12154 watertightness and EN 13116 wind resistance.</a:t>
            </a:r>
            <a:endParaRPr lang="en-US" sz="1130" dirty="0"/>
          </a:p>
          <a:p>
            <a:r>
              <a:rPr lang="en-US" sz="1130" dirty="0">
                <a:solidFill>
                  <a:srgbClr val="111111"/>
                </a:solidFill>
              </a:rPr>
              <a:t>Appropriate for commercial, residential and mixed-use architectural facades.</a:t>
            </a:r>
            <a:endParaRPr lang="en-US" sz="1130" dirty="0"/>
          </a:p>
        </p:txBody>
      </p:sp>
      <p:sp>
        <p:nvSpPr>
          <p:cNvPr id="9" name="Shape 6"/>
          <p:cNvSpPr/>
          <p:nvPr/>
        </p:nvSpPr>
        <p:spPr>
          <a:xfrm>
            <a:off x="594360" y="4663440"/>
            <a:ext cx="534924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594360" y="4663440"/>
            <a:ext cx="73152" cy="109728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777240" y="482803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</a:rPr>
              <a:t>Attests / documentation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77240" y="5230368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Facade catalogue, CE / EN 13830-related documents, static calculations, glass certificates, sealing and installation documentation.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502920" y="651052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99999"/>
                </a:solidFill>
              </a:rPr>
              <a:t>Premium systems. Documented performance. Reliable execution.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02920" y="25603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Windoor  |  Nikšić, Montenegro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109960" y="22860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defRPr sz="1500" b="1">
                <a:solidFill>
                  <a:srgbClr val="BE0000"/>
                </a:solidFill>
              </a:defRPr>
            </a:pPr>
            <a:r>
              <a:t>13</a:t>
            </a:r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FEAL aluminium shutters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0352" y="1005840"/>
            <a:ext cx="6766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66666"/>
                </a:solidFill>
              </a:rPr>
              <a:t>Sun protection systems for windows, doors, terraces and balconies</a:t>
            </a:r>
            <a:endParaRPr lang="en-US" sz="1000" dirty="0"/>
          </a:p>
        </p:txBody>
      </p:sp>
      <p:pic>
        <p:nvPicPr>
          <p:cNvPr id="7" name="Image 0" descr="/mnt/data/a_crisp_high_resolution_architectural_exterior_vi.png"/>
          <p:cNvPicPr>
            <a:picLocks noChangeAspect="1"/>
          </p:cNvPicPr>
          <p:nvPr/>
        </p:nvPicPr>
        <p:blipFill>
          <a:blip r:embed="rId3"/>
          <a:srcRect l="18409" r="18409"/>
          <a:stretch/>
        </p:blipFill>
        <p:spPr>
          <a:xfrm>
            <a:off x="6172200" y="777240"/>
            <a:ext cx="5440680" cy="4846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" y="1481328"/>
            <a:ext cx="5166360" cy="2743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130" dirty="0">
                <a:solidFill>
                  <a:srgbClr val="111111"/>
                </a:solidFill>
              </a:rPr>
              <a:t>English terminology: shutters, aluminium shutters or louvered shutters.</a:t>
            </a:r>
            <a:endParaRPr lang="en-US" sz="1130" dirty="0"/>
          </a:p>
          <a:p>
            <a:r>
              <a:rPr lang="en-US" sz="1130" dirty="0">
                <a:solidFill>
                  <a:srgbClr val="111111"/>
                </a:solidFill>
              </a:rPr>
              <a:t>Applications: windows, doors, balconies, verandas and privacy / solar-control openings.</a:t>
            </a:r>
            <a:endParaRPr lang="en-US" sz="1130" dirty="0"/>
          </a:p>
          <a:p>
            <a:r>
              <a:rPr lang="en-US" sz="1130" dirty="0">
                <a:solidFill>
                  <a:srgbClr val="111111"/>
                </a:solidFill>
              </a:rPr>
              <a:t>Configurations may include movable slats, fixed slats or full filling.</a:t>
            </a:r>
            <a:endParaRPr lang="en-US" sz="1130" dirty="0"/>
          </a:p>
          <a:p>
            <a:r>
              <a:rPr lang="en-US" sz="1130" dirty="0">
                <a:solidFill>
                  <a:srgbClr val="111111"/>
                </a:solidFill>
              </a:rPr>
              <a:t>Surface options include RAL colours, anodized finish and wood imitation according to FEAL documentation.</a:t>
            </a:r>
            <a:endParaRPr lang="en-US" sz="1130" dirty="0"/>
          </a:p>
        </p:txBody>
      </p:sp>
      <p:sp>
        <p:nvSpPr>
          <p:cNvPr id="9" name="Shape 6"/>
          <p:cNvSpPr/>
          <p:nvPr/>
        </p:nvSpPr>
        <p:spPr>
          <a:xfrm>
            <a:off x="594360" y="4663440"/>
            <a:ext cx="516636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594360" y="4663440"/>
            <a:ext cx="73152" cy="109728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777240" y="4828032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</a:rPr>
              <a:t>Attests / documentation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77240" y="5230368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Catalogue for the selected shutter model, wind-resistance references where applicable, material declarations and surface-treatment certificates.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502920" y="651052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99999"/>
                </a:solidFill>
              </a:rPr>
              <a:t>Premium systems. Documented performance. Reliable execution.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02920" y="25603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Windoor  |  Nikšić, Montenegro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109960" y="22860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defRPr sz="1500" b="1">
                <a:solidFill>
                  <a:srgbClr val="BE0000"/>
                </a:solidFill>
              </a:defRPr>
            </a:pPr>
            <a:r>
              <a:t>14</a:t>
            </a:r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FEAL aluminium and glass railings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0352" y="1005840"/>
            <a:ext cx="6766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66666"/>
                </a:solidFill>
              </a:rPr>
              <a:t>Railing systems for balconies, stairs and terraces</a:t>
            </a:r>
            <a:endParaRPr lang="en-US" sz="1000" dirty="0"/>
          </a:p>
        </p:txBody>
      </p:sp>
      <p:pic>
        <p:nvPicPr>
          <p:cNvPr id="7" name="Image 0" descr="/mnt/data/a_crisp_photorealistic_wide_angle_view_of_a_slee.png"/>
          <p:cNvPicPr>
            <a:picLocks noChangeAspect="1"/>
          </p:cNvPicPr>
          <p:nvPr/>
        </p:nvPicPr>
        <p:blipFill>
          <a:blip r:embed="rId3"/>
          <a:srcRect l="18674" r="18674"/>
          <a:stretch/>
        </p:blipFill>
        <p:spPr>
          <a:xfrm>
            <a:off x="6217920" y="777240"/>
            <a:ext cx="5394960" cy="4846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" y="1481328"/>
            <a:ext cx="5166360" cy="2743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130" dirty="0">
                <a:solidFill>
                  <a:srgbClr val="111111"/>
                </a:solidFill>
              </a:rPr>
              <a:t>English terminology: railings, balcony railings, stair railings or glass railings.</a:t>
            </a:r>
            <a:endParaRPr lang="en-US" sz="1130" dirty="0"/>
          </a:p>
          <a:p>
            <a:r>
              <a:rPr lang="en-US" sz="1130" dirty="0">
                <a:solidFill>
                  <a:srgbClr val="111111"/>
                </a:solidFill>
              </a:rPr>
              <a:t>Aluminium railing profiles and connecting elements for balconies and staircases.</a:t>
            </a:r>
            <a:endParaRPr lang="en-US" sz="1130" dirty="0"/>
          </a:p>
          <a:p>
            <a:r>
              <a:rPr lang="en-US" sz="1130" dirty="0">
                <a:solidFill>
                  <a:srgbClr val="111111"/>
                </a:solidFill>
              </a:rPr>
              <a:t>Glass railing options for modern transparent terrace and balcony designs.</a:t>
            </a:r>
            <a:endParaRPr lang="en-US" sz="1130" dirty="0"/>
          </a:p>
          <a:p>
            <a:r>
              <a:rPr lang="en-US" sz="1130" dirty="0">
                <a:solidFill>
                  <a:srgbClr val="111111"/>
                </a:solidFill>
              </a:rPr>
              <a:t>Project-specific verification should cover loads, fixing substrate, glass type and local railing requirements.</a:t>
            </a:r>
            <a:endParaRPr lang="en-US" sz="1130" dirty="0"/>
          </a:p>
        </p:txBody>
      </p:sp>
      <p:sp>
        <p:nvSpPr>
          <p:cNvPr id="9" name="Shape 6"/>
          <p:cNvSpPr/>
          <p:nvPr/>
        </p:nvSpPr>
        <p:spPr>
          <a:xfrm>
            <a:off x="594360" y="4663440"/>
            <a:ext cx="516636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594360" y="4663440"/>
            <a:ext cx="73152" cy="109728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777240" y="4828032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</a:rPr>
              <a:t>Attests / documentation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77240" y="5230368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FEAL railing catalogue / system detail, glass certificate, static calculation and fixing / substrate details for selected configuration.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502920" y="651052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99999"/>
                </a:solidFill>
              </a:rPr>
              <a:t>Premium systems. Documented performance. Reliable execution.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02920" y="25603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Windoor  |  Nikšić, Montenegro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109960" y="22860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defRPr sz="1500" b="1">
                <a:solidFill>
                  <a:srgbClr val="BE0000"/>
                </a:solidFill>
              </a:defRPr>
            </a:pPr>
            <a:r>
              <a:t>15</a:t>
            </a:r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Alumil Supreme S91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0352" y="1005840"/>
            <a:ext cx="6766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66666"/>
                </a:solidFill>
              </a:rPr>
              <a:t>Premium aluminium system positioned for passive-house projects</a:t>
            </a:r>
            <a:endParaRPr lang="en-US" sz="1000" dirty="0"/>
          </a:p>
        </p:txBody>
      </p:sp>
      <p:pic>
        <p:nvPicPr>
          <p:cNvPr id="7" name="Image 0" descr="/mnt/data/a_wide_photorealistic_interior_lobby_or_modern_bu.png"/>
          <p:cNvPicPr>
            <a:picLocks noChangeAspect="1"/>
          </p:cNvPicPr>
          <p:nvPr/>
        </p:nvPicPr>
        <p:blipFill>
          <a:blip r:embed="rId3"/>
          <a:srcRect l="18825" r="18825"/>
          <a:stretch/>
        </p:blipFill>
        <p:spPr>
          <a:xfrm>
            <a:off x="6355080" y="868680"/>
            <a:ext cx="5166360" cy="46634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" y="1481328"/>
            <a:ext cx="5349240" cy="2743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130" dirty="0">
                <a:solidFill>
                  <a:srgbClr val="111111"/>
                </a:solidFill>
              </a:rPr>
              <a:t>Thermally insulated hinged aluminium system designed for high energy efficiency.</a:t>
            </a:r>
            <a:endParaRPr lang="en-US" sz="1130" dirty="0"/>
          </a:p>
          <a:p>
            <a:r>
              <a:rPr lang="en-US" sz="1130" dirty="0">
                <a:solidFill>
                  <a:srgbClr val="111111"/>
                </a:solidFill>
              </a:rPr>
              <a:t>Supreme S91 Hi version is certified by the Passive House Institute according to Alumil documentation.</a:t>
            </a:r>
            <a:endParaRPr lang="en-US" sz="1130" dirty="0"/>
          </a:p>
          <a:p>
            <a:r>
              <a:rPr lang="en-US" sz="1130" dirty="0">
                <a:solidFill>
                  <a:srgbClr val="111111"/>
                </a:solidFill>
              </a:rPr>
              <a:t>Production certifications include ISO 9001:2015 by TÜV NORD CERT.</a:t>
            </a:r>
            <a:endParaRPr lang="en-US" sz="1130" dirty="0"/>
          </a:p>
          <a:p>
            <a:r>
              <a:rPr lang="en-US" sz="1130" dirty="0">
                <a:solidFill>
                  <a:srgbClr val="111111"/>
                </a:solidFill>
              </a:rPr>
              <a:t>Suitable for premium windows and entrance doors where high thermal and acoustic performance are required.</a:t>
            </a:r>
            <a:endParaRPr lang="en-US" sz="1130" dirty="0"/>
          </a:p>
        </p:txBody>
      </p:sp>
      <p:sp>
        <p:nvSpPr>
          <p:cNvPr id="9" name="Shape 6"/>
          <p:cNvSpPr/>
          <p:nvPr/>
        </p:nvSpPr>
        <p:spPr>
          <a:xfrm>
            <a:off x="594360" y="4663440"/>
            <a:ext cx="534924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594360" y="4663440"/>
            <a:ext cx="73152" cy="109728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777240" y="482803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</a:rPr>
              <a:t>Attests / documentation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77240" y="5230368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S91 product catalogue and performance data, PHI certificate / Passive House documentation, production certification and coating / material certificates.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502920" y="651052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99999"/>
                </a:solidFill>
              </a:rPr>
              <a:t>Premium systems. Documented performance. Reliable execution.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02920" y="25603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Windoor  |  Nikšić, Montenegro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109960" y="22860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defRPr sz="1500" b="1">
                <a:solidFill>
                  <a:srgbClr val="BE0000"/>
                </a:solidFill>
              </a:defRPr>
            </a:pPr>
            <a:r>
              <a:t>16</a:t>
            </a:r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Manufacturer certificates / attests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0352" y="1005840"/>
            <a:ext cx="6766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66666"/>
                </a:solidFill>
              </a:rPr>
              <a:t>FEAL production and quality-control certificates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77240" y="1554480"/>
            <a:ext cx="39319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</a:rPr>
              <a:t>ISO 9001:2015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</a:rPr>
              <a:t>ISO 14001:2015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</a:rPr>
              <a:t>EN 15088:2006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</a:rPr>
              <a:t>EN 1090-3:2009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</a:rPr>
              <a:t>EN ISO 3834-2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</a:rPr>
              <a:t>EN 15085-2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754880" y="1554480"/>
            <a:ext cx="41148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</a:rPr>
              <a:t>GSB International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</a:rPr>
              <a:t>Qualicoat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</a:rPr>
              <a:t>Qualideco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</a:rPr>
              <a:t>Qualanod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</a:rPr>
              <a:t>Environmental Product Declaration (EPD)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</a:rPr>
              <a:t>Green Dot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9326880" y="1234440"/>
            <a:ext cx="2103120" cy="274320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9528048" y="2084832"/>
            <a:ext cx="1691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CERTIFICATES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/ ATTESTS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731520" y="4617720"/>
            <a:ext cx="1060704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731520" y="4617720"/>
            <a:ext cx="73152" cy="114300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914400" y="4782312"/>
            <a:ext cx="10287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</a:rPr>
              <a:t>Use in the final proposal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5184648"/>
            <a:ext cx="10287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Attach the exact certificate PDFs requested by the client/project: profile catalogue, material declarations, AWW / facade tests, production ISO certificates and finish certificates.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502920" y="651052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99999"/>
                </a:solidFill>
              </a:rPr>
              <a:t>Premium systems. Documented performance. Reliable execution.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02920" y="25603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Windoor  |  Nikšić, Montenegro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109960" y="22860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defRPr sz="1500" b="1">
                <a:solidFill>
                  <a:srgbClr val="BE0000"/>
                </a:solidFill>
              </a:defRPr>
            </a:pPr>
            <a:r>
              <a:t>17</a:t>
            </a:r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Recommended certificate pack by profile type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0352" y="1005840"/>
            <a:ext cx="6766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66666"/>
                </a:solidFill>
              </a:rPr>
              <a:t>What should be attached when sending the presentation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94360" y="1417320"/>
            <a:ext cx="333756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594360" y="1417320"/>
            <a:ext cx="73152" cy="169164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777240" y="1581912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</a:rPr>
              <a:t>PVC / Kömmerling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77240" y="1984248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System brochure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Passive-house / PHI docs where applicable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Thermal values and glazing range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Colour / AluClip information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4297680" y="1417320"/>
            <a:ext cx="333756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4297680" y="1417320"/>
            <a:ext cx="73152" cy="169164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4480560" y="1581912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</a:rPr>
              <a:t>Aluminium windows / doors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480560" y="1984248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FEAL or Alumil catalogue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Air / water / wind classes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Uw / Uf thermal calculations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Material and coating certificates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8001000" y="1417320"/>
            <a:ext cx="333756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8001000" y="1417320"/>
            <a:ext cx="73152" cy="169164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8183880" y="1581912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</a:rPr>
              <a:t>Sliding systems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183880" y="1984248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Termo 120 / PremiDoor catalogue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Glazing and sash-load limits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Hardware data sheets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Threshold and drainage details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594360" y="3474720"/>
            <a:ext cx="333756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594360" y="3474720"/>
            <a:ext cx="73152" cy="169164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777240" y="3639312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</a:rPr>
              <a:t>Facades FK50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77240" y="4041648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Facade catalogue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EN 12152 / EN 12154 / EN 13116 data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Static calculation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Glass and sealing documents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4297680" y="3474720"/>
            <a:ext cx="333756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2"/>
          <p:cNvSpPr/>
          <p:nvPr/>
        </p:nvSpPr>
        <p:spPr>
          <a:xfrm>
            <a:off x="4297680" y="3474720"/>
            <a:ext cx="73152" cy="169164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4480560" y="3639312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</a:rPr>
              <a:t>Aluminium shutters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4480560" y="4041648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Model catalogue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Wind / material references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Surface finish certificate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RAL / anodized / wood imitation options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8001000" y="3474720"/>
            <a:ext cx="333756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6"/>
          <p:cNvSpPr/>
          <p:nvPr/>
        </p:nvSpPr>
        <p:spPr>
          <a:xfrm>
            <a:off x="8001000" y="3474720"/>
            <a:ext cx="73152" cy="169164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7"/>
          <p:cNvSpPr/>
          <p:nvPr/>
        </p:nvSpPr>
        <p:spPr>
          <a:xfrm>
            <a:off x="8183880" y="3639312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</a:rPr>
              <a:t>Railings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8183880" y="4041648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Railing catalogue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Static calculation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Glass certificate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242424"/>
                </a:solidFill>
              </a:rPr>
              <a:t>Fixing / substrate details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502920" y="651052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99999"/>
                </a:solidFill>
              </a:rPr>
              <a:t>Premium systems. Documented performance. Reliable execution.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02920" y="25603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Windoor  |  Nikšić, Montenegro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109960" y="22860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defRPr sz="1500" b="1">
                <a:solidFill>
                  <a:srgbClr val="BE0000"/>
                </a:solidFill>
              </a:defRPr>
            </a:pPr>
            <a:r>
              <a:t>18</a:t>
            </a:r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Documentation links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0352" y="1005840"/>
            <a:ext cx="6766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66666"/>
                </a:solidFill>
              </a:rPr>
              <a:t>Official manufacturer pages and catalogues for client review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11111"/>
                </a:solidFill>
              </a:rPr>
              <a:t>Kömmerling 76 Centre Seal</a:t>
            </a:r>
            <a:endParaRPr lang="en-US" sz="900" dirty="0"/>
          </a:p>
        </p:txBody>
      </p:sp>
      <p:sp>
        <p:nvSpPr>
          <p:cNvPr id="8" name="Text 6">
            <a:hlinkClick r:id="rId3"/>
          </p:cNvPr>
          <p:cNvSpPr/>
          <p:nvPr/>
        </p:nvSpPr>
        <p:spPr>
          <a:xfrm>
            <a:off x="3017520" y="1325880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0050A0"/>
                </a:solidFill>
              </a:rPr>
              <a:t>https://www.koemmerling.com/en/products/pvc-u/fit-for-future/koemmerling-76-centre-seal-premium-performance-in-a-slim-installation-depth/</a:t>
            </a:r>
            <a:endParaRPr lang="en-US" sz="570" dirty="0"/>
          </a:p>
        </p:txBody>
      </p:sp>
      <p:sp>
        <p:nvSpPr>
          <p:cNvPr id="9" name="Text 7"/>
          <p:cNvSpPr/>
          <p:nvPr/>
        </p:nvSpPr>
        <p:spPr>
          <a:xfrm>
            <a:off x="685800" y="1911096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11111"/>
                </a:solidFill>
              </a:rPr>
              <a:t>Kömmerling 88 Centre Seal</a:t>
            </a:r>
            <a:endParaRPr lang="en-US" sz="900" dirty="0"/>
          </a:p>
        </p:txBody>
      </p:sp>
      <p:sp>
        <p:nvSpPr>
          <p:cNvPr id="10" name="Text 8">
            <a:hlinkClick r:id="rId4"/>
          </p:cNvPr>
          <p:cNvSpPr/>
          <p:nvPr/>
        </p:nvSpPr>
        <p:spPr>
          <a:xfrm>
            <a:off x="3017520" y="1911096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0050A0"/>
                </a:solidFill>
              </a:rPr>
              <a:t>https://www.koemmerling.com/cms16/files/Koemmerling-88-centre-seal-main-brochure-2421130370-0825-web.pdf?download=1</a:t>
            </a:r>
            <a:endParaRPr lang="en-US" sz="570" dirty="0"/>
          </a:p>
        </p:txBody>
      </p:sp>
      <p:sp>
        <p:nvSpPr>
          <p:cNvPr id="11" name="Text 9"/>
          <p:cNvSpPr/>
          <p:nvPr/>
        </p:nvSpPr>
        <p:spPr>
          <a:xfrm>
            <a:off x="685800" y="2496312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11111"/>
                </a:solidFill>
              </a:rPr>
              <a:t>Kömmerling 88 AluClip</a:t>
            </a:r>
            <a:endParaRPr lang="en-US" sz="900" dirty="0"/>
          </a:p>
        </p:txBody>
      </p:sp>
      <p:sp>
        <p:nvSpPr>
          <p:cNvPr id="12" name="Text 10">
            <a:hlinkClick r:id="rId5"/>
          </p:cNvPr>
          <p:cNvSpPr/>
          <p:nvPr/>
        </p:nvSpPr>
        <p:spPr>
          <a:xfrm>
            <a:off x="3017520" y="2496312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0050A0"/>
                </a:solidFill>
              </a:rPr>
              <a:t>https://www.koemmerling.com/cms16/files/Koemmerling-88-centre-seal-AluClip-brochure-2421130372-0323-web.pdf?download=1</a:t>
            </a:r>
            <a:endParaRPr lang="en-US" sz="570" dirty="0"/>
          </a:p>
        </p:txBody>
      </p:sp>
      <p:sp>
        <p:nvSpPr>
          <p:cNvPr id="13" name="Text 11"/>
          <p:cNvSpPr/>
          <p:nvPr/>
        </p:nvSpPr>
        <p:spPr>
          <a:xfrm>
            <a:off x="685800" y="3081528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11111"/>
                </a:solidFill>
              </a:rPr>
              <a:t>Kömmerling 88 proStratoTec</a:t>
            </a:r>
            <a:endParaRPr lang="en-US" sz="900" dirty="0"/>
          </a:p>
        </p:txBody>
      </p:sp>
      <p:sp>
        <p:nvSpPr>
          <p:cNvPr id="14" name="Text 12">
            <a:hlinkClick r:id="rId6"/>
          </p:cNvPr>
          <p:cNvSpPr/>
          <p:nvPr/>
        </p:nvSpPr>
        <p:spPr>
          <a:xfrm>
            <a:off x="3017520" y="3081528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0050A0"/>
                </a:solidFill>
              </a:rPr>
              <a:t>https://www.koemmerling.com/en/products/pvc-u/window-residential-door-systems/88-mm-systems/koemmerling-88-centre-seal/koemmerling-88-prostratotec-passive-house-windows-in-color-certified-by-phi-dr-feist/</a:t>
            </a:r>
            <a:endParaRPr lang="en-US" sz="570" dirty="0"/>
          </a:p>
        </p:txBody>
      </p:sp>
      <p:sp>
        <p:nvSpPr>
          <p:cNvPr id="15" name="Text 13"/>
          <p:cNvSpPr/>
          <p:nvPr/>
        </p:nvSpPr>
        <p:spPr>
          <a:xfrm>
            <a:off x="685800" y="3666744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11111"/>
                </a:solidFill>
              </a:rPr>
              <a:t>Kömmerling PremiDoor 88 AluClip</a:t>
            </a:r>
            <a:endParaRPr lang="en-US" sz="900" dirty="0"/>
          </a:p>
        </p:txBody>
      </p:sp>
      <p:sp>
        <p:nvSpPr>
          <p:cNvPr id="16" name="Text 14">
            <a:hlinkClick r:id="rId7"/>
          </p:cNvPr>
          <p:cNvSpPr/>
          <p:nvPr/>
        </p:nvSpPr>
        <p:spPr>
          <a:xfrm>
            <a:off x="3017520" y="3666744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0050A0"/>
                </a:solidFill>
              </a:rPr>
              <a:t>https://www.koemmerling.com/en/products/pvc-u/sliding-systems/lift/sliding-systems/premidoor-88/aluclip-5/</a:t>
            </a:r>
            <a:endParaRPr lang="en-US" sz="570" dirty="0"/>
          </a:p>
        </p:txBody>
      </p:sp>
      <p:sp>
        <p:nvSpPr>
          <p:cNvPr id="17" name="Text 15"/>
          <p:cNvSpPr/>
          <p:nvPr/>
        </p:nvSpPr>
        <p:spPr>
          <a:xfrm>
            <a:off x="685800" y="425196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11111"/>
                </a:solidFill>
              </a:rPr>
              <a:t>FEAL Technical Catalogues</a:t>
            </a:r>
            <a:endParaRPr lang="en-US" sz="900" dirty="0"/>
          </a:p>
        </p:txBody>
      </p:sp>
      <p:sp>
        <p:nvSpPr>
          <p:cNvPr id="18" name="Text 16">
            <a:hlinkClick r:id="rId8"/>
          </p:cNvPr>
          <p:cNvSpPr/>
          <p:nvPr/>
        </p:nvSpPr>
        <p:spPr>
          <a:xfrm>
            <a:off x="3017520" y="4251960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0050A0"/>
                </a:solidFill>
              </a:rPr>
              <a:t>https://feal.ba/en/technical-catalogs/</a:t>
            </a:r>
            <a:endParaRPr lang="en-US" sz="570" dirty="0"/>
          </a:p>
        </p:txBody>
      </p:sp>
      <p:sp>
        <p:nvSpPr>
          <p:cNvPr id="19" name="Text 17"/>
          <p:cNvSpPr/>
          <p:nvPr/>
        </p:nvSpPr>
        <p:spPr>
          <a:xfrm>
            <a:off x="685800" y="4837176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11111"/>
                </a:solidFill>
              </a:rPr>
              <a:t>FEAL Termo 85 S Plus</a:t>
            </a:r>
            <a:endParaRPr lang="en-US" sz="900" dirty="0"/>
          </a:p>
        </p:txBody>
      </p:sp>
      <p:sp>
        <p:nvSpPr>
          <p:cNvPr id="20" name="Text 18">
            <a:hlinkClick r:id="rId9"/>
          </p:cNvPr>
          <p:cNvSpPr/>
          <p:nvPr/>
        </p:nvSpPr>
        <p:spPr>
          <a:xfrm>
            <a:off x="3017520" y="4837176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0050A0"/>
                </a:solidFill>
              </a:rPr>
              <a:t>https://feal.ba/wp-content/uploads/2025/katalozi/aluminijski-prozori-i-vrata/TERMO-85-S-Plus.pdf</a:t>
            </a:r>
            <a:endParaRPr lang="en-US" sz="570" dirty="0"/>
          </a:p>
        </p:txBody>
      </p:sp>
      <p:sp>
        <p:nvSpPr>
          <p:cNvPr id="21" name="Text 19"/>
          <p:cNvSpPr/>
          <p:nvPr/>
        </p:nvSpPr>
        <p:spPr>
          <a:xfrm>
            <a:off x="6263640" y="132588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11111"/>
                </a:solidFill>
              </a:rPr>
              <a:t>FEAL Termo 120 Plus</a:t>
            </a:r>
            <a:endParaRPr lang="en-US" sz="900" dirty="0"/>
          </a:p>
        </p:txBody>
      </p:sp>
      <p:sp>
        <p:nvSpPr>
          <p:cNvPr id="22" name="Text 20">
            <a:hlinkClick r:id="rId10"/>
          </p:cNvPr>
          <p:cNvSpPr/>
          <p:nvPr/>
        </p:nvSpPr>
        <p:spPr>
          <a:xfrm>
            <a:off x="8595360" y="1325880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0050A0"/>
                </a:solidFill>
              </a:rPr>
              <a:t>https://feal.ba/en/systems/aluminium-windows-and-doors/</a:t>
            </a:r>
            <a:endParaRPr lang="en-US" sz="570" dirty="0"/>
          </a:p>
        </p:txBody>
      </p:sp>
      <p:sp>
        <p:nvSpPr>
          <p:cNvPr id="23" name="Text 21"/>
          <p:cNvSpPr/>
          <p:nvPr/>
        </p:nvSpPr>
        <p:spPr>
          <a:xfrm>
            <a:off x="6263640" y="1911096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11111"/>
                </a:solidFill>
              </a:rPr>
              <a:t>FEAL FK50</a:t>
            </a:r>
            <a:endParaRPr lang="en-US" sz="900" dirty="0"/>
          </a:p>
        </p:txBody>
      </p:sp>
      <p:sp>
        <p:nvSpPr>
          <p:cNvPr id="24" name="Text 22">
            <a:hlinkClick r:id="rId11"/>
          </p:cNvPr>
          <p:cNvSpPr/>
          <p:nvPr/>
        </p:nvSpPr>
        <p:spPr>
          <a:xfrm>
            <a:off x="8595360" y="1911096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0050A0"/>
                </a:solidFill>
              </a:rPr>
              <a:t>https://feal.ba/en/systems/facades/</a:t>
            </a:r>
            <a:endParaRPr lang="en-US" sz="570" dirty="0"/>
          </a:p>
        </p:txBody>
      </p:sp>
      <p:sp>
        <p:nvSpPr>
          <p:cNvPr id="25" name="Text 23"/>
          <p:cNvSpPr/>
          <p:nvPr/>
        </p:nvSpPr>
        <p:spPr>
          <a:xfrm>
            <a:off x="6263640" y="2496312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11111"/>
                </a:solidFill>
              </a:rPr>
              <a:t>FEAL aluminium shutters</a:t>
            </a:r>
            <a:endParaRPr lang="en-US" sz="900" dirty="0"/>
          </a:p>
        </p:txBody>
      </p:sp>
      <p:sp>
        <p:nvSpPr>
          <p:cNvPr id="26" name="Text 24">
            <a:hlinkClick r:id="rId12"/>
          </p:cNvPr>
          <p:cNvSpPr/>
          <p:nvPr/>
        </p:nvSpPr>
        <p:spPr>
          <a:xfrm>
            <a:off x="8595360" y="2496312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0050A0"/>
                </a:solidFill>
              </a:rPr>
              <a:t>https://feal.ba/en/systems/shutters/</a:t>
            </a:r>
            <a:endParaRPr lang="en-US" sz="570" dirty="0"/>
          </a:p>
        </p:txBody>
      </p:sp>
      <p:sp>
        <p:nvSpPr>
          <p:cNvPr id="27" name="Text 25"/>
          <p:cNvSpPr/>
          <p:nvPr/>
        </p:nvSpPr>
        <p:spPr>
          <a:xfrm>
            <a:off x="6263640" y="3081528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11111"/>
                </a:solidFill>
              </a:rPr>
              <a:t>FEAL aluminium and glass railings</a:t>
            </a:r>
            <a:endParaRPr lang="en-US" sz="900" dirty="0"/>
          </a:p>
        </p:txBody>
      </p:sp>
      <p:sp>
        <p:nvSpPr>
          <p:cNvPr id="28" name="Text 26">
            <a:hlinkClick r:id="rId13"/>
          </p:cNvPr>
          <p:cNvSpPr/>
          <p:nvPr/>
        </p:nvSpPr>
        <p:spPr>
          <a:xfrm>
            <a:off x="8595360" y="3081528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0050A0"/>
                </a:solidFill>
              </a:rPr>
              <a:t>https://feal.ba/en/systems/railings/</a:t>
            </a:r>
            <a:endParaRPr lang="en-US" sz="570" dirty="0"/>
          </a:p>
        </p:txBody>
      </p:sp>
      <p:sp>
        <p:nvSpPr>
          <p:cNvPr id="29" name="Text 27"/>
          <p:cNvSpPr/>
          <p:nvPr/>
        </p:nvSpPr>
        <p:spPr>
          <a:xfrm>
            <a:off x="6263640" y="3666744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11111"/>
                </a:solidFill>
              </a:rPr>
              <a:t>Alumil Supreme S91</a:t>
            </a:r>
            <a:endParaRPr lang="en-US" sz="900" dirty="0"/>
          </a:p>
        </p:txBody>
      </p:sp>
      <p:sp>
        <p:nvSpPr>
          <p:cNvPr id="30" name="Text 28">
            <a:hlinkClick r:id="rId14"/>
          </p:cNvPr>
          <p:cNvSpPr/>
          <p:nvPr/>
        </p:nvSpPr>
        <p:spPr>
          <a:xfrm>
            <a:off x="8595360" y="3666744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0050A0"/>
                </a:solidFill>
              </a:rPr>
              <a:t>https://www.alumil.com/greece/en/aluminium-systems/all-architectural-aluminium-systems/hinged-insulated-system-supreme-s91</a:t>
            </a:r>
            <a:endParaRPr lang="en-US" sz="570" dirty="0"/>
          </a:p>
        </p:txBody>
      </p:sp>
      <p:sp>
        <p:nvSpPr>
          <p:cNvPr id="31" name="Text 29"/>
          <p:cNvSpPr/>
          <p:nvPr/>
        </p:nvSpPr>
        <p:spPr>
          <a:xfrm>
            <a:off x="6263640" y="425196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11111"/>
                </a:solidFill>
              </a:rPr>
              <a:t>Alumil certifications</a:t>
            </a:r>
            <a:endParaRPr lang="en-US" sz="900" dirty="0"/>
          </a:p>
        </p:txBody>
      </p:sp>
      <p:sp>
        <p:nvSpPr>
          <p:cNvPr id="32" name="Text 30">
            <a:hlinkClick r:id="rId15"/>
          </p:cNvPr>
          <p:cNvSpPr/>
          <p:nvPr/>
        </p:nvSpPr>
        <p:spPr>
          <a:xfrm>
            <a:off x="8595360" y="4251960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0050A0"/>
                </a:solidFill>
              </a:rPr>
              <a:t>https://www.alumil.com/greece/en/company/certifications</a:t>
            </a:r>
            <a:endParaRPr lang="en-US" sz="570" dirty="0"/>
          </a:p>
        </p:txBody>
      </p:sp>
      <p:sp>
        <p:nvSpPr>
          <p:cNvPr id="33" name="Text 31"/>
          <p:cNvSpPr/>
          <p:nvPr/>
        </p:nvSpPr>
        <p:spPr>
          <a:xfrm>
            <a:off x="502920" y="651052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99999"/>
                </a:solidFill>
              </a:rPr>
              <a:t>Premium systems. Documented performance. Reliable execution.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BE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4297680" cy="228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950" b="1">
                <a:solidFill>
                  <a:srgbClr val="5A5A5A"/>
                </a:solidFill>
              </a:defRPr>
            </a:pPr>
            <a:r>
              <a:t>Windoor  |  Nikšić, Montenegro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228600"/>
            <a:ext cx="502920" cy="2560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500" b="1">
                <a:solidFill>
                  <a:srgbClr val="BE0000"/>
                </a:solidFill>
              </a:defRPr>
            </a:pPr>
            <a:r>
              <a:t>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69494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0F0F"/>
                </a:solidFill>
              </a:defRPr>
            </a:pPr>
            <a:r>
              <a:t>Certificate / attest coverage by profile type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1024128"/>
            <a:ext cx="7772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870000"/>
                </a:solidFill>
              </a:defRPr>
            </a:pPr>
            <a:r>
              <a:t>What is included for technical review and final project documentation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1389888"/>
            <a:ext cx="10972800" cy="420624"/>
          </a:xfrm>
          <a:prstGeom prst="rect">
            <a:avLst/>
          </a:prstGeom>
          <a:solidFill>
            <a:srgbClr val="ECECE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49808" y="1463040"/>
            <a:ext cx="3108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0F0F0F"/>
                </a:solidFill>
              </a:defRPr>
            </a:pPr>
            <a:r>
              <a:t>PVC — Kömmerling 76 / 88 / AluClip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94760" y="1463040"/>
            <a:ext cx="74980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19">
                <a:solidFill>
                  <a:srgbClr val="5A5A5A"/>
                </a:solidFill>
              </a:defRPr>
            </a:pPr>
            <a:r>
              <a:t>Official product pages, brochures, ISO 9001, environmental certificates and EPD references.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" y="1856232"/>
            <a:ext cx="10972800" cy="42062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49808" y="1929384"/>
            <a:ext cx="3108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0F0F0F"/>
                </a:solidFill>
              </a:defRPr>
            </a:pPr>
            <a:r>
              <a:t>PVC — Kömmerling 88 proStratoTec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94760" y="1929384"/>
            <a:ext cx="74980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19">
                <a:solidFill>
                  <a:srgbClr val="5A5A5A"/>
                </a:solidFill>
              </a:defRPr>
            </a:pPr>
            <a:r>
              <a:t>PHI / Passive House documentation, proStratoTec brochure and 88 MD / 88 AD system compatibility.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2322576"/>
            <a:ext cx="10972800" cy="420624"/>
          </a:xfrm>
          <a:prstGeom prst="rect">
            <a:avLst/>
          </a:prstGeom>
          <a:solidFill>
            <a:srgbClr val="ECECE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49808" y="2395728"/>
            <a:ext cx="3108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0F0F0F"/>
                </a:solidFill>
              </a:defRPr>
            </a:pPr>
            <a:r>
              <a:t>PVC sliding — PremiDoor 88 AluClip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94760" y="2395728"/>
            <a:ext cx="74980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19">
                <a:solidFill>
                  <a:srgbClr val="5A5A5A"/>
                </a:solidFill>
              </a:defRPr>
            </a:pPr>
            <a:r>
              <a:t>Lift-and-slide product documentation, glazing compatibility and technical catalogue references.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2788920"/>
            <a:ext cx="10972800" cy="42062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49808" y="2862072"/>
            <a:ext cx="3108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0F0F0F"/>
                </a:solidFill>
              </a:defRPr>
            </a:pPr>
            <a:r>
              <a:t>Aluminium — FEAL Termo 85 S Plus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94760" y="2862072"/>
            <a:ext cx="74980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19">
                <a:solidFill>
                  <a:srgbClr val="5A5A5A"/>
                </a:solidFill>
              </a:defRPr>
            </a:pPr>
            <a:r>
              <a:t>Product page, catalogue, AWW performance references and FEAL quality-control certificates.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" y="3255263"/>
            <a:ext cx="10972800" cy="420624"/>
          </a:xfrm>
          <a:prstGeom prst="rect">
            <a:avLst/>
          </a:prstGeom>
          <a:solidFill>
            <a:srgbClr val="ECECE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49808" y="3328415"/>
            <a:ext cx="3108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0F0F0F"/>
                </a:solidFill>
              </a:defRPr>
            </a:pPr>
            <a:r>
              <a:t>Aluminium sliding — FEAL Termo 120 Plus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94760" y="3328415"/>
            <a:ext cx="74980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19">
                <a:solidFill>
                  <a:srgbClr val="5A5A5A"/>
                </a:solidFill>
              </a:defRPr>
            </a:pPr>
            <a:r>
              <a:t>Sliding / lift-and-slide system documentation and FEAL certificates / attest source page.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94360" y="3721607"/>
            <a:ext cx="10972800" cy="42062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49808" y="3794759"/>
            <a:ext cx="3108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0F0F0F"/>
                </a:solidFill>
              </a:defRPr>
            </a:pPr>
            <a:r>
              <a:t>Facades — FEAL 50 FK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94760" y="3794759"/>
            <a:ext cx="74980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19">
                <a:solidFill>
                  <a:srgbClr val="5A5A5A"/>
                </a:solidFill>
              </a:defRPr>
            </a:pPr>
            <a:r>
              <a:t>Facade product page, facade catalogue and EN air / water / wind / structural attest references.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94360" y="4187951"/>
            <a:ext cx="10972800" cy="420624"/>
          </a:xfrm>
          <a:prstGeom prst="rect">
            <a:avLst/>
          </a:prstGeom>
          <a:solidFill>
            <a:srgbClr val="ECECE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49808" y="4261103"/>
            <a:ext cx="3108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0F0F0F"/>
                </a:solidFill>
              </a:defRPr>
            </a:pPr>
            <a:r>
              <a:t>Aluminium shutters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94760" y="4261103"/>
            <a:ext cx="74980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19">
                <a:solidFill>
                  <a:srgbClr val="5A5A5A"/>
                </a:solidFill>
              </a:defRPr>
            </a:pPr>
            <a:r>
              <a:t>FEAL shutter product page, catalogue and surface-protection certificate references.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94360" y="4654295"/>
            <a:ext cx="10972800" cy="42062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49808" y="4727447"/>
            <a:ext cx="3108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0F0F0F"/>
                </a:solidFill>
              </a:defRPr>
            </a:pPr>
            <a:r>
              <a:t>Aluminium / glass railings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794760" y="4727447"/>
            <a:ext cx="74980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19">
                <a:solidFill>
                  <a:srgbClr val="5A5A5A"/>
                </a:solidFill>
              </a:defRPr>
            </a:pPr>
            <a:r>
              <a:t>FEAL railing systems documentation, glass / static calculation requirements and finish certificates.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94360" y="5120639"/>
            <a:ext cx="10972800" cy="420624"/>
          </a:xfrm>
          <a:prstGeom prst="rect">
            <a:avLst/>
          </a:prstGeom>
          <a:solidFill>
            <a:srgbClr val="ECECE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49808" y="5193791"/>
            <a:ext cx="3108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0F0F0F"/>
                </a:solidFill>
              </a:defRPr>
            </a:pPr>
            <a:r>
              <a:t>Alumil Supreme S91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794760" y="5193791"/>
            <a:ext cx="74980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19">
                <a:solidFill>
                  <a:srgbClr val="5A5A5A"/>
                </a:solidFill>
              </a:defRPr>
            </a:pPr>
            <a:r>
              <a:t>Product page, Passive House information and Alumil certifications page.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94360" y="5806440"/>
            <a:ext cx="2926080" cy="347472"/>
          </a:xfrm>
          <a:prstGeom prst="roundRect">
            <a:avLst/>
          </a:prstGeom>
          <a:solidFill>
            <a:srgbClr val="BE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rPr dirty="0"/>
              <a:t>COMPLETE PACK AVAILABLE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703320" y="5806440"/>
            <a:ext cx="74066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5A5A5A"/>
                </a:solidFill>
              </a:defRPr>
            </a:pPr>
            <a:r>
              <a:t>Exact PDFs and project-specific declarations can be supplied with the final offer, according to the requested system and opening schedule.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920" y="6510528"/>
            <a:ext cx="53035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A5A5A"/>
                </a:solidFill>
              </a:defRPr>
            </a:pPr>
            <a:r>
              <a:t>Premium systems. Documented performance. Reliable execution.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BE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4297680" cy="228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950" b="1">
                <a:solidFill>
                  <a:srgbClr val="5A5A5A"/>
                </a:solidFill>
              </a:defRPr>
            </a:pPr>
            <a:r>
              <a:t>Windoor  |  Nikšić, Montenegro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228600"/>
            <a:ext cx="502920" cy="2560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500" b="1">
                <a:solidFill>
                  <a:srgbClr val="BE0000"/>
                </a:solidFill>
              </a:defRPr>
            </a:pPr>
            <a:r>
              <a:t>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96926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0F0F"/>
                </a:solidFill>
              </a:defRPr>
            </a:pPr>
            <a:r>
              <a:t>Verified documentation links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1033271"/>
            <a:ext cx="98755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 b="1">
                <a:solidFill>
                  <a:srgbClr val="870000"/>
                </a:solidFill>
              </a:defRPr>
            </a:pPr>
            <a:r>
              <a:t>Clickable official manufacturer pages for all profile groups in the presentation</a:t>
            </a:r>
          </a:p>
        </p:txBody>
      </p:sp>
      <p:sp>
        <p:nvSpPr>
          <p:cNvPr id="7" name="Rounded Rectangle 6">
            <a:hlinkClick r:id="rId2"/>
          </p:cNvPr>
          <p:cNvSpPr/>
          <p:nvPr/>
        </p:nvSpPr>
        <p:spPr>
          <a:xfrm>
            <a:off x="594360" y="1417320"/>
            <a:ext cx="5166360" cy="3200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CEC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9" b="0">
                <a:solidFill>
                  <a:srgbClr val="0F0F0F"/>
                </a:solidFill>
              </a:defRPr>
            </a:pPr>
            <a:r>
              <a:t>Kömmerling 76 Centre Seal — product page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1527048"/>
            <a:ext cx="73152" cy="73152"/>
          </a:xfrm>
          <a:prstGeom prst="ellipse">
            <a:avLst/>
          </a:prstGeom>
          <a:solidFill>
            <a:srgbClr val="BE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>
            <a:hlinkClick r:id="rId3"/>
          </p:cNvPr>
          <p:cNvSpPr/>
          <p:nvPr/>
        </p:nvSpPr>
        <p:spPr>
          <a:xfrm>
            <a:off x="594360" y="1819656"/>
            <a:ext cx="5166360" cy="3200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CEC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9" b="0">
                <a:solidFill>
                  <a:srgbClr val="0F0F0F"/>
                </a:solidFill>
              </a:defRPr>
            </a:pPr>
            <a:r>
              <a:t>Kömmerling 88 Centre Seal — main brochure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1929384"/>
            <a:ext cx="73152" cy="73152"/>
          </a:xfrm>
          <a:prstGeom prst="ellipse">
            <a:avLst/>
          </a:prstGeom>
          <a:solidFill>
            <a:srgbClr val="BE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>
            <a:hlinkClick r:id="rId4"/>
          </p:cNvPr>
          <p:cNvSpPr/>
          <p:nvPr/>
        </p:nvSpPr>
        <p:spPr>
          <a:xfrm>
            <a:off x="594360" y="2221992"/>
            <a:ext cx="5166360" cy="3200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CEC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9" b="0">
                <a:solidFill>
                  <a:srgbClr val="0F0F0F"/>
                </a:solidFill>
              </a:defRPr>
            </a:pPr>
            <a:r>
              <a:t>Kömmerling 88 AluClip — brochure</a:t>
            </a:r>
          </a:p>
        </p:txBody>
      </p:sp>
      <p:sp>
        <p:nvSpPr>
          <p:cNvPr id="12" name="Oval 11"/>
          <p:cNvSpPr/>
          <p:nvPr/>
        </p:nvSpPr>
        <p:spPr>
          <a:xfrm>
            <a:off x="640080" y="2331720"/>
            <a:ext cx="73152" cy="73152"/>
          </a:xfrm>
          <a:prstGeom prst="ellipse">
            <a:avLst/>
          </a:prstGeom>
          <a:solidFill>
            <a:srgbClr val="BE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>
            <a:hlinkClick r:id="rId5"/>
          </p:cNvPr>
          <p:cNvSpPr/>
          <p:nvPr/>
        </p:nvSpPr>
        <p:spPr>
          <a:xfrm>
            <a:off x="594360" y="2624328"/>
            <a:ext cx="5166360" cy="3200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CEC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9" b="0">
                <a:solidFill>
                  <a:srgbClr val="0F0F0F"/>
                </a:solidFill>
              </a:defRPr>
            </a:pPr>
            <a:r>
              <a:t>Kömmerling 88 proStratoTec — product page</a:t>
            </a:r>
          </a:p>
        </p:txBody>
      </p:sp>
      <p:sp>
        <p:nvSpPr>
          <p:cNvPr id="14" name="Oval 13"/>
          <p:cNvSpPr/>
          <p:nvPr/>
        </p:nvSpPr>
        <p:spPr>
          <a:xfrm>
            <a:off x="640080" y="2734056"/>
            <a:ext cx="73152" cy="73152"/>
          </a:xfrm>
          <a:prstGeom prst="ellipse">
            <a:avLst/>
          </a:prstGeom>
          <a:solidFill>
            <a:srgbClr val="BE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>
            <a:hlinkClick r:id="rId6"/>
          </p:cNvPr>
          <p:cNvSpPr/>
          <p:nvPr/>
        </p:nvSpPr>
        <p:spPr>
          <a:xfrm>
            <a:off x="594360" y="3026664"/>
            <a:ext cx="5166360" cy="3200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CEC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9" b="0">
                <a:solidFill>
                  <a:srgbClr val="0F0F0F"/>
                </a:solidFill>
              </a:defRPr>
            </a:pPr>
            <a:r>
              <a:t>Kömmerling proStratoTec — brochure PDF</a:t>
            </a:r>
          </a:p>
        </p:txBody>
      </p:sp>
      <p:sp>
        <p:nvSpPr>
          <p:cNvPr id="16" name="Oval 15"/>
          <p:cNvSpPr/>
          <p:nvPr/>
        </p:nvSpPr>
        <p:spPr>
          <a:xfrm>
            <a:off x="640080" y="3136392"/>
            <a:ext cx="73152" cy="73152"/>
          </a:xfrm>
          <a:prstGeom prst="ellipse">
            <a:avLst/>
          </a:prstGeom>
          <a:solidFill>
            <a:srgbClr val="BE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>
            <a:hlinkClick r:id="rId7"/>
          </p:cNvPr>
          <p:cNvSpPr/>
          <p:nvPr/>
        </p:nvSpPr>
        <p:spPr>
          <a:xfrm>
            <a:off x="594360" y="3429000"/>
            <a:ext cx="5166360" cy="3200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CEC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9" b="0">
                <a:solidFill>
                  <a:srgbClr val="0F0F0F"/>
                </a:solidFill>
              </a:defRPr>
            </a:pPr>
            <a:r>
              <a:t>Kömmerling PremiDoor 88 AluClip — product page</a:t>
            </a:r>
          </a:p>
        </p:txBody>
      </p:sp>
      <p:sp>
        <p:nvSpPr>
          <p:cNvPr id="18" name="Oval 17"/>
          <p:cNvSpPr/>
          <p:nvPr/>
        </p:nvSpPr>
        <p:spPr>
          <a:xfrm>
            <a:off x="640080" y="3538728"/>
            <a:ext cx="73152" cy="73152"/>
          </a:xfrm>
          <a:prstGeom prst="ellipse">
            <a:avLst/>
          </a:prstGeom>
          <a:solidFill>
            <a:srgbClr val="BE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>
            <a:hlinkClick r:id="rId8"/>
          </p:cNvPr>
          <p:cNvSpPr/>
          <p:nvPr/>
        </p:nvSpPr>
        <p:spPr>
          <a:xfrm>
            <a:off x="594360" y="3831336"/>
            <a:ext cx="5166360" cy="3200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CEC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9" b="0">
                <a:solidFill>
                  <a:srgbClr val="0F0F0F"/>
                </a:solidFill>
              </a:defRPr>
            </a:pPr>
            <a:r>
              <a:rPr dirty="0" err="1"/>
              <a:t>Kömmerling</a:t>
            </a:r>
            <a:r>
              <a:rPr dirty="0"/>
              <a:t> environmental / ISO certificates</a:t>
            </a:r>
          </a:p>
        </p:txBody>
      </p:sp>
      <p:sp>
        <p:nvSpPr>
          <p:cNvPr id="20" name="Oval 19"/>
          <p:cNvSpPr/>
          <p:nvPr/>
        </p:nvSpPr>
        <p:spPr>
          <a:xfrm>
            <a:off x="640080" y="3941064"/>
            <a:ext cx="73152" cy="73152"/>
          </a:xfrm>
          <a:prstGeom prst="ellipse">
            <a:avLst/>
          </a:prstGeom>
          <a:solidFill>
            <a:srgbClr val="BE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>
            <a:hlinkClick r:id="rId9"/>
          </p:cNvPr>
          <p:cNvSpPr/>
          <p:nvPr/>
        </p:nvSpPr>
        <p:spPr>
          <a:xfrm>
            <a:off x="6263640" y="1417320"/>
            <a:ext cx="5166360" cy="3200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CEC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9" b="0">
                <a:solidFill>
                  <a:srgbClr val="0F0F0F"/>
                </a:solidFill>
              </a:defRPr>
            </a:pPr>
            <a:r>
              <a:t>FEAL Technical Catalogues</a:t>
            </a:r>
          </a:p>
        </p:txBody>
      </p:sp>
      <p:sp>
        <p:nvSpPr>
          <p:cNvPr id="22" name="Oval 21"/>
          <p:cNvSpPr/>
          <p:nvPr/>
        </p:nvSpPr>
        <p:spPr>
          <a:xfrm>
            <a:off x="6309359" y="1527048"/>
            <a:ext cx="73152" cy="73152"/>
          </a:xfrm>
          <a:prstGeom prst="ellipse">
            <a:avLst/>
          </a:prstGeom>
          <a:solidFill>
            <a:srgbClr val="BE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>
            <a:hlinkClick r:id="rId10"/>
          </p:cNvPr>
          <p:cNvSpPr/>
          <p:nvPr/>
        </p:nvSpPr>
        <p:spPr>
          <a:xfrm>
            <a:off x="6263640" y="1819656"/>
            <a:ext cx="5166360" cy="3200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CEC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9" b="0">
                <a:solidFill>
                  <a:srgbClr val="0F0F0F"/>
                </a:solidFill>
              </a:defRPr>
            </a:pPr>
            <a:r>
              <a:t>FEAL Quality Control — certificates / attests</a:t>
            </a:r>
          </a:p>
        </p:txBody>
      </p:sp>
      <p:sp>
        <p:nvSpPr>
          <p:cNvPr id="24" name="Oval 23"/>
          <p:cNvSpPr/>
          <p:nvPr/>
        </p:nvSpPr>
        <p:spPr>
          <a:xfrm>
            <a:off x="6309359" y="1929384"/>
            <a:ext cx="73152" cy="73152"/>
          </a:xfrm>
          <a:prstGeom prst="ellipse">
            <a:avLst/>
          </a:prstGeom>
          <a:solidFill>
            <a:srgbClr val="BE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>
            <a:hlinkClick r:id="rId11"/>
          </p:cNvPr>
          <p:cNvSpPr/>
          <p:nvPr/>
        </p:nvSpPr>
        <p:spPr>
          <a:xfrm>
            <a:off x="6263640" y="2221992"/>
            <a:ext cx="5166360" cy="3200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CEC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9" b="0">
                <a:solidFill>
                  <a:srgbClr val="0F0F0F"/>
                </a:solidFill>
              </a:defRPr>
            </a:pPr>
            <a:r>
              <a:t>FEAL Termo 85 S Plus — product page</a:t>
            </a:r>
          </a:p>
        </p:txBody>
      </p:sp>
      <p:sp>
        <p:nvSpPr>
          <p:cNvPr id="26" name="Oval 25"/>
          <p:cNvSpPr/>
          <p:nvPr/>
        </p:nvSpPr>
        <p:spPr>
          <a:xfrm>
            <a:off x="6309359" y="2331720"/>
            <a:ext cx="73152" cy="73152"/>
          </a:xfrm>
          <a:prstGeom prst="ellipse">
            <a:avLst/>
          </a:prstGeom>
          <a:solidFill>
            <a:srgbClr val="BE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>
            <a:hlinkClick r:id="rId12"/>
          </p:cNvPr>
          <p:cNvSpPr/>
          <p:nvPr/>
        </p:nvSpPr>
        <p:spPr>
          <a:xfrm>
            <a:off x="6263640" y="2624328"/>
            <a:ext cx="5166360" cy="3200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CEC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9" b="0">
                <a:solidFill>
                  <a:srgbClr val="0F0F0F"/>
                </a:solidFill>
              </a:defRPr>
            </a:pPr>
            <a:r>
              <a:t>FEAL Termo 120 Plus — sliding / lift-and-slide</a:t>
            </a:r>
          </a:p>
        </p:txBody>
      </p:sp>
      <p:sp>
        <p:nvSpPr>
          <p:cNvPr id="28" name="Oval 27"/>
          <p:cNvSpPr/>
          <p:nvPr/>
        </p:nvSpPr>
        <p:spPr>
          <a:xfrm>
            <a:off x="6309359" y="2734056"/>
            <a:ext cx="73152" cy="73152"/>
          </a:xfrm>
          <a:prstGeom prst="ellipse">
            <a:avLst/>
          </a:prstGeom>
          <a:solidFill>
            <a:srgbClr val="BE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>
            <a:hlinkClick r:id="rId13"/>
          </p:cNvPr>
          <p:cNvSpPr/>
          <p:nvPr/>
        </p:nvSpPr>
        <p:spPr>
          <a:xfrm>
            <a:off x="6263640" y="3026664"/>
            <a:ext cx="5166360" cy="3200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CEC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9" b="0">
                <a:solidFill>
                  <a:srgbClr val="0F0F0F"/>
                </a:solidFill>
              </a:defRPr>
            </a:pPr>
            <a:r>
              <a:t>FEAL 50 FK — facade system</a:t>
            </a:r>
          </a:p>
        </p:txBody>
      </p:sp>
      <p:sp>
        <p:nvSpPr>
          <p:cNvPr id="30" name="Oval 29"/>
          <p:cNvSpPr/>
          <p:nvPr/>
        </p:nvSpPr>
        <p:spPr>
          <a:xfrm>
            <a:off x="6309359" y="3136392"/>
            <a:ext cx="73152" cy="73152"/>
          </a:xfrm>
          <a:prstGeom prst="ellipse">
            <a:avLst/>
          </a:prstGeom>
          <a:solidFill>
            <a:srgbClr val="BE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>
            <a:hlinkClick r:id="rId14"/>
          </p:cNvPr>
          <p:cNvSpPr/>
          <p:nvPr/>
        </p:nvSpPr>
        <p:spPr>
          <a:xfrm>
            <a:off x="6263640" y="3429000"/>
            <a:ext cx="5166360" cy="3200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CEC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9" b="0">
                <a:solidFill>
                  <a:srgbClr val="0F0F0F"/>
                </a:solidFill>
              </a:defRPr>
            </a:pPr>
            <a:r>
              <a:t>FEAL G 45 — aluminium shutters</a:t>
            </a:r>
          </a:p>
        </p:txBody>
      </p:sp>
      <p:sp>
        <p:nvSpPr>
          <p:cNvPr id="32" name="Oval 31"/>
          <p:cNvSpPr/>
          <p:nvPr/>
        </p:nvSpPr>
        <p:spPr>
          <a:xfrm>
            <a:off x="6309359" y="3538728"/>
            <a:ext cx="73152" cy="73152"/>
          </a:xfrm>
          <a:prstGeom prst="ellipse">
            <a:avLst/>
          </a:prstGeom>
          <a:solidFill>
            <a:srgbClr val="BE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>
            <a:hlinkClick r:id="rId15"/>
          </p:cNvPr>
          <p:cNvSpPr/>
          <p:nvPr/>
        </p:nvSpPr>
        <p:spPr>
          <a:xfrm>
            <a:off x="6263640" y="3831336"/>
            <a:ext cx="5166360" cy="3200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CEC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9" b="0">
                <a:solidFill>
                  <a:srgbClr val="0F0F0F"/>
                </a:solidFill>
              </a:defRPr>
            </a:pPr>
            <a:r>
              <a:t>FEAL railings — aluminium / glass systems</a:t>
            </a:r>
          </a:p>
        </p:txBody>
      </p:sp>
      <p:sp>
        <p:nvSpPr>
          <p:cNvPr id="34" name="Oval 33"/>
          <p:cNvSpPr/>
          <p:nvPr/>
        </p:nvSpPr>
        <p:spPr>
          <a:xfrm>
            <a:off x="6309359" y="3941064"/>
            <a:ext cx="73152" cy="73152"/>
          </a:xfrm>
          <a:prstGeom prst="ellipse">
            <a:avLst/>
          </a:prstGeom>
          <a:solidFill>
            <a:srgbClr val="BE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>
            <a:hlinkClick r:id="rId16"/>
          </p:cNvPr>
          <p:cNvSpPr/>
          <p:nvPr/>
        </p:nvSpPr>
        <p:spPr>
          <a:xfrm>
            <a:off x="6263640" y="4233672"/>
            <a:ext cx="5166360" cy="3200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CEC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9" b="0">
                <a:solidFill>
                  <a:srgbClr val="0F0F0F"/>
                </a:solidFill>
              </a:defRPr>
            </a:pPr>
            <a:r>
              <a:t>Alumil Supreme S91 — product page</a:t>
            </a:r>
          </a:p>
        </p:txBody>
      </p:sp>
      <p:sp>
        <p:nvSpPr>
          <p:cNvPr id="36" name="Oval 35"/>
          <p:cNvSpPr/>
          <p:nvPr/>
        </p:nvSpPr>
        <p:spPr>
          <a:xfrm>
            <a:off x="6309359" y="4343400"/>
            <a:ext cx="73152" cy="73152"/>
          </a:xfrm>
          <a:prstGeom prst="ellipse">
            <a:avLst/>
          </a:prstGeom>
          <a:solidFill>
            <a:srgbClr val="BE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ounded Rectangle 36">
            <a:hlinkClick r:id="rId17"/>
          </p:cNvPr>
          <p:cNvSpPr/>
          <p:nvPr/>
        </p:nvSpPr>
        <p:spPr>
          <a:xfrm>
            <a:off x="6263640" y="4636008"/>
            <a:ext cx="5166360" cy="3200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CEC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69" b="0">
                <a:solidFill>
                  <a:srgbClr val="0F0F0F"/>
                </a:solidFill>
              </a:defRPr>
            </a:pPr>
            <a:r>
              <a:t>Alumil company certifications</a:t>
            </a:r>
          </a:p>
        </p:txBody>
      </p:sp>
      <p:sp>
        <p:nvSpPr>
          <p:cNvPr id="38" name="Oval 37"/>
          <p:cNvSpPr/>
          <p:nvPr/>
        </p:nvSpPr>
        <p:spPr>
          <a:xfrm>
            <a:off x="6309359" y="4745736"/>
            <a:ext cx="73152" cy="73152"/>
          </a:xfrm>
          <a:prstGeom prst="ellipse">
            <a:avLst/>
          </a:prstGeom>
          <a:solidFill>
            <a:srgbClr val="BE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685800" y="5742432"/>
            <a:ext cx="10789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870000"/>
                </a:solidFill>
              </a:defRPr>
            </a:pPr>
            <a:r>
              <a:t>All system groups shown in this presentation now have an official documentation source and certificate / attest source listed. The final tender pack can include the exact PDFs required for each project position.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2920" y="6510528"/>
            <a:ext cx="53035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A5A5A"/>
                </a:solidFill>
              </a:defRPr>
            </a:pPr>
            <a:r>
              <a:t>Premium systems. Documented performance. Reliable execution.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exterior_architectural_photo_at_dusk_early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1"/>
          <p:cNvSpPr/>
          <p:nvPr/>
        </p:nvSpPr>
        <p:spPr>
          <a:xfrm>
            <a:off x="594360" y="685800"/>
            <a:ext cx="137160" cy="1143000"/>
          </a:xfrm>
          <a:prstGeom prst="rect">
            <a:avLst/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868680" y="82296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Next step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868680" y="1828800"/>
            <a:ext cx="6400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</a:rPr>
              <a:t>After the technical team confirms target openings and reference Internorm systems, Windoor can prepare a direct profile-to-profile comparison with complete attests and certificates attached.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868680" y="5349240"/>
            <a:ext cx="4663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EEEEE"/>
                </a:solidFill>
              </a:rPr>
              <a:t>Luka Milović | Windoor | Nikšić, Montenegro</a:t>
            </a:r>
            <a:endParaRPr lang="en-US" sz="1100" dirty="0"/>
          </a:p>
        </p:txBody>
      </p:sp>
      <p:sp>
        <p:nvSpPr>
          <p:cNvPr id="8" name="TextBox 7"/>
          <p:cNvSpPr txBox="1"/>
          <p:nvPr/>
        </p:nvSpPr>
        <p:spPr>
          <a:xfrm>
            <a:off x="11109960" y="228600"/>
            <a:ext cx="502920" cy="2560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500" b="1">
                <a:solidFill>
                  <a:srgbClr val="BE0000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29</TotalTime>
  <Words>2594</Words>
  <Application>Microsoft Office PowerPoint</Application>
  <PresentationFormat>Widescreen</PresentationFormat>
  <Paragraphs>352</Paragraphs>
  <Slides>22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Windoor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Windoor Premium Systems Presentation</dc:title>
  <dc:subject>Premium PVC and aluminium systems</dc:subject>
  <dc:creator>Windoor</dc:creator>
  <cp:lastModifiedBy>Luka Milovic</cp:lastModifiedBy>
  <cp:revision>2</cp:revision>
  <dcterms:created xsi:type="dcterms:W3CDTF">2026-08-26T14:41:31Z</dcterms:created>
  <dcterms:modified xsi:type="dcterms:W3CDTF">2026-08-26T15:31:34Z</dcterms:modified>
</cp:coreProperties>
</file>